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646" r:id="rId4"/>
  </p:sldMasterIdLst>
  <p:notesMasterIdLst>
    <p:notesMasterId r:id="rId73"/>
  </p:notesMasterIdLst>
  <p:handoutMasterIdLst>
    <p:handoutMasterId r:id="rId74"/>
  </p:handoutMasterIdLst>
  <p:sldIdLst>
    <p:sldId id="288" r:id="rId5"/>
    <p:sldId id="298" r:id="rId6"/>
    <p:sldId id="259" r:id="rId7"/>
    <p:sldId id="310" r:id="rId8"/>
    <p:sldId id="260" r:id="rId9"/>
    <p:sldId id="289" r:id="rId10"/>
    <p:sldId id="4483" r:id="rId11"/>
    <p:sldId id="4496" r:id="rId12"/>
    <p:sldId id="256" r:id="rId13"/>
    <p:sldId id="4517" r:id="rId14"/>
    <p:sldId id="305" r:id="rId15"/>
    <p:sldId id="4486" r:id="rId16"/>
    <p:sldId id="4484" r:id="rId17"/>
    <p:sldId id="4487" r:id="rId18"/>
    <p:sldId id="306" r:id="rId19"/>
    <p:sldId id="4488" r:id="rId20"/>
    <p:sldId id="4490" r:id="rId21"/>
    <p:sldId id="308" r:id="rId22"/>
    <p:sldId id="4515" r:id="rId23"/>
    <p:sldId id="4489" r:id="rId24"/>
    <p:sldId id="4491" r:id="rId25"/>
    <p:sldId id="4493" r:id="rId26"/>
    <p:sldId id="4492" r:id="rId27"/>
    <p:sldId id="311" r:id="rId28"/>
    <p:sldId id="4494" r:id="rId29"/>
    <p:sldId id="4495" r:id="rId30"/>
    <p:sldId id="299" r:id="rId31"/>
    <p:sldId id="4498" r:id="rId32"/>
    <p:sldId id="312" r:id="rId33"/>
    <p:sldId id="313" r:id="rId34"/>
    <p:sldId id="314" r:id="rId35"/>
    <p:sldId id="4499" r:id="rId36"/>
    <p:sldId id="315" r:id="rId37"/>
    <p:sldId id="4500" r:id="rId38"/>
    <p:sldId id="300" r:id="rId39"/>
    <p:sldId id="4501" r:id="rId40"/>
    <p:sldId id="316" r:id="rId41"/>
    <p:sldId id="317" r:id="rId42"/>
    <p:sldId id="318" r:id="rId43"/>
    <p:sldId id="4513" r:id="rId44"/>
    <p:sldId id="4514" r:id="rId45"/>
    <p:sldId id="4502" r:id="rId46"/>
    <p:sldId id="4503" r:id="rId47"/>
    <p:sldId id="319" r:id="rId48"/>
    <p:sldId id="301" r:id="rId49"/>
    <p:sldId id="320" r:id="rId50"/>
    <p:sldId id="4504" r:id="rId51"/>
    <p:sldId id="321" r:id="rId52"/>
    <p:sldId id="4505" r:id="rId53"/>
    <p:sldId id="322" r:id="rId54"/>
    <p:sldId id="323" r:id="rId55"/>
    <p:sldId id="302" r:id="rId56"/>
    <p:sldId id="324" r:id="rId57"/>
    <p:sldId id="325" r:id="rId58"/>
    <p:sldId id="4506" r:id="rId59"/>
    <p:sldId id="4507" r:id="rId60"/>
    <p:sldId id="326" r:id="rId61"/>
    <p:sldId id="4508" r:id="rId62"/>
    <p:sldId id="4509" r:id="rId63"/>
    <p:sldId id="328" r:id="rId64"/>
    <p:sldId id="4510" r:id="rId65"/>
    <p:sldId id="303" r:id="rId66"/>
    <p:sldId id="329" r:id="rId67"/>
    <p:sldId id="296" r:id="rId68"/>
    <p:sldId id="4511" r:id="rId69"/>
    <p:sldId id="331" r:id="rId70"/>
    <p:sldId id="4512" r:id="rId71"/>
    <p:sldId id="304" r:id="rId72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5FB"/>
    <a:srgbClr val="EFF7FF"/>
    <a:srgbClr val="D5EAFF"/>
    <a:srgbClr val="C1E0FF"/>
    <a:srgbClr val="FFFAEB"/>
    <a:srgbClr val="2B4D89"/>
    <a:srgbClr val="254275"/>
    <a:srgbClr val="052A67"/>
    <a:srgbClr val="0846AC"/>
    <a:srgbClr val="0A5A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2853" autoAdjust="0"/>
    <p:restoredTop sz="91709" autoAdjust="0"/>
  </p:normalViewPr>
  <p:slideViewPr>
    <p:cSldViewPr snapToGrid="0">
      <p:cViewPr varScale="1">
        <p:scale>
          <a:sx n="85" d="100"/>
          <a:sy n="85" d="100"/>
        </p:scale>
        <p:origin x="624" y="53"/>
      </p:cViewPr>
      <p:guideLst/>
    </p:cSldViewPr>
  </p:slideViewPr>
  <p:outlineViewPr>
    <p:cViewPr>
      <p:scale>
        <a:sx n="33" d="100"/>
        <a:sy n="33" d="100"/>
      </p:scale>
      <p:origin x="0" y="-1533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handoutMaster" Target="handoutMasters/handoutMaster1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5/3/2021 9:02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698A6-EF13-4110-8F6E-E3761629ED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521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843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29E6FC3-5C7B-45CE-972C-9D658EE07D04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 flip="none" rotWithShape="1">
            <a:gsLst>
              <a:gs pos="0">
                <a:srgbClr val="254275"/>
              </a:gs>
              <a:gs pos="44000">
                <a:srgbClr val="2B4D89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989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32951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am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 flip="none" rotWithShape="1">
            <a:gsLst>
              <a:gs pos="0">
                <a:srgbClr val="254275"/>
              </a:gs>
              <a:gs pos="44000">
                <a:srgbClr val="2B4D89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95834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bg>
      <p:bgPr>
        <a:solidFill>
          <a:srgbClr val="FFF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67F005-E0F2-4D27-84A5-B8FCD94585E1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 flip="none" rotWithShape="1">
            <a:gsLst>
              <a:gs pos="0">
                <a:srgbClr val="254275"/>
              </a:gs>
              <a:gs pos="44000">
                <a:srgbClr val="2B4D89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403225" indent="-403225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/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6114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ou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FCBF2C-CFEE-43A8-872C-B2925F63FA7C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 flip="none" rotWithShape="1">
            <a:gsLst>
              <a:gs pos="0">
                <a:srgbClr val="254275"/>
              </a:gs>
              <a:gs pos="44000">
                <a:srgbClr val="2B4D89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79620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536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7DAAF-ACC6-4487-8982-2FD9011F7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A23CB-65E4-4CD6-A1AC-9F0BB54CA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C4FCD4-485B-41F1-AAAD-D537D68B54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FE5823-440B-4EDC-BA1D-D8A21AC617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196CB1-0FEB-4064-8079-137B31BB1F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2F055F-DBA2-417F-9EDA-1AB5663739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C05AFDDA-FB81-43EC-8399-9602CDE2CDC0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16BED6-C121-4F73-86D7-6A5C8DF48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C0A2BC-8D67-4BED-A422-279D2885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C0946C52-4BAF-4464-AD88-74FA5B525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596775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37E84B-D5D7-49D5-AE92-B742D5D24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DAB0D-1FFE-4DB4-B9FE-4448D31B9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79624F0-B071-4E67-BB62-3B35A9FD39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CED6AC9-9774-4F8C-AB5E-41262BF4D2C4}"/>
              </a:ext>
            </a:extLst>
          </p:cNvPr>
          <p:cNvSpPr/>
          <p:nvPr userDrawn="1"/>
        </p:nvSpPr>
        <p:spPr>
          <a:xfrm>
            <a:off x="1" y="1"/>
            <a:ext cx="12436474" cy="699452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04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60" r:id="rId1"/>
    <p:sldLayoutId id="2147484662" r:id="rId2"/>
    <p:sldLayoutId id="2147484659" r:id="rId3"/>
    <p:sldLayoutId id="2147484661" r:id="rId4"/>
    <p:sldLayoutId id="2147484658" r:id="rId5"/>
    <p:sldLayoutId id="2147484651" r:id="rId6"/>
  </p:sldLayoutIdLst>
  <p:transition>
    <p:fade/>
  </p:transition>
  <p:hf sldNum="0" hdr="0" dt="0"/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PowerBiDevCamp/TenantManagement/blob/main/Images/ReadMe/media/image3.png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PowerBiDevCamp/TenantManagement/blob/main/Images/ReadMe/media/image4.pn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github.com/PowerBiDevCamp/TenantManagement/blob/main/Images/ReadMe/media/image7.png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download/" TargetMode="External"/><Relationship Id="rId2" Type="http://schemas.openxmlformats.org/officeDocument/2006/relationships/hyperlink" Target="https://dotnet.microsoft.com/download/dotnet/5.0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ode.visualstudio.com/Download" TargetMode="External"/><Relationship Id="rId4" Type="http://schemas.openxmlformats.org/officeDocument/2006/relationships/hyperlink" Target="https://visualstudio.microsoft.com/download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github.com/PowerBiDevCamp/TenantManagement/blob/main/Images/ReadMe/media/image34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PowerBiDevCamp/App-Owns-Data-Starter-Ki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7F1315A-5DE4-469D-807D-4D565927F51C}"/>
              </a:ext>
            </a:extLst>
          </p:cNvPr>
          <p:cNvSpPr/>
          <p:nvPr/>
        </p:nvSpPr>
        <p:spPr>
          <a:xfrm>
            <a:off x="0" y="0"/>
            <a:ext cx="12436475" cy="1938993"/>
          </a:xfrm>
          <a:prstGeom prst="rect">
            <a:avLst/>
          </a:prstGeom>
          <a:gradFill>
            <a:gsLst>
              <a:gs pos="11000">
                <a:schemeClr val="accent5">
                  <a:lumMod val="50000"/>
                </a:schemeClr>
              </a:gs>
              <a:gs pos="48000">
                <a:srgbClr val="317CC1"/>
              </a:gs>
              <a:gs pos="75000">
                <a:srgbClr val="002060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D8AE04-607C-42E0-A136-6A6396EF3D97}"/>
              </a:ext>
            </a:extLst>
          </p:cNvPr>
          <p:cNvSpPr txBox="1"/>
          <p:nvPr/>
        </p:nvSpPr>
        <p:spPr>
          <a:xfrm>
            <a:off x="9588530" y="455422"/>
            <a:ext cx="2307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PBICAT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EAF339E-C6DA-4041-96DA-1B2FA1A4635F}"/>
              </a:ext>
            </a:extLst>
          </p:cNvPr>
          <p:cNvSpPr/>
          <p:nvPr/>
        </p:nvSpPr>
        <p:spPr>
          <a:xfrm>
            <a:off x="8682649" y="585963"/>
            <a:ext cx="853331" cy="689800"/>
          </a:xfrm>
          <a:custGeom>
            <a:avLst/>
            <a:gdLst>
              <a:gd name="connsiteX0" fmla="*/ 2281772 w 3943350"/>
              <a:gd name="connsiteY0" fmla="*/ 1487438 h 3423841"/>
              <a:gd name="connsiteX1" fmla="*/ 2449412 w 3943350"/>
              <a:gd name="connsiteY1" fmla="*/ 1651267 h 3423841"/>
              <a:gd name="connsiteX2" fmla="*/ 2448040 w 3943350"/>
              <a:gd name="connsiteY2" fmla="*/ 1657911 h 3423841"/>
              <a:gd name="connsiteX3" fmla="*/ 2449412 w 3943350"/>
              <a:gd name="connsiteY3" fmla="*/ 1657911 h 3423841"/>
              <a:gd name="connsiteX4" fmla="*/ 2449412 w 3943350"/>
              <a:gd name="connsiteY4" fmla="*/ 2593332 h 3423841"/>
              <a:gd name="connsiteX5" fmla="*/ 2449412 w 3943350"/>
              <a:gd name="connsiteY5" fmla="*/ 2605332 h 3423841"/>
              <a:gd name="connsiteX6" fmla="*/ 2446933 w 3943350"/>
              <a:gd name="connsiteY6" fmla="*/ 2605332 h 3423841"/>
              <a:gd name="connsiteX7" fmla="*/ 2436238 w 3943350"/>
              <a:gd name="connsiteY7" fmla="*/ 2657102 h 3423841"/>
              <a:gd name="connsiteX8" fmla="*/ 2281772 w 3943350"/>
              <a:gd name="connsiteY8" fmla="*/ 2757161 h 3423841"/>
              <a:gd name="connsiteX9" fmla="*/ 2127306 w 3943350"/>
              <a:gd name="connsiteY9" fmla="*/ 2657102 h 3423841"/>
              <a:gd name="connsiteX10" fmla="*/ 2116611 w 3943350"/>
              <a:gd name="connsiteY10" fmla="*/ 2605332 h 3423841"/>
              <a:gd name="connsiteX11" fmla="*/ 2114132 w 3943350"/>
              <a:gd name="connsiteY11" fmla="*/ 2605332 h 3423841"/>
              <a:gd name="connsiteX12" fmla="*/ 2114132 w 3943350"/>
              <a:gd name="connsiteY12" fmla="*/ 2593332 h 3423841"/>
              <a:gd name="connsiteX13" fmla="*/ 2114132 w 3943350"/>
              <a:gd name="connsiteY13" fmla="*/ 1657911 h 3423841"/>
              <a:gd name="connsiteX14" fmla="*/ 2115505 w 3943350"/>
              <a:gd name="connsiteY14" fmla="*/ 1657911 h 3423841"/>
              <a:gd name="connsiteX15" fmla="*/ 2114132 w 3943350"/>
              <a:gd name="connsiteY15" fmla="*/ 1651267 h 3423841"/>
              <a:gd name="connsiteX16" fmla="*/ 2281772 w 3943350"/>
              <a:gd name="connsiteY16" fmla="*/ 1487438 h 3423841"/>
              <a:gd name="connsiteX17" fmla="*/ 2900209 w 3943350"/>
              <a:gd name="connsiteY17" fmla="*/ 699485 h 3423841"/>
              <a:gd name="connsiteX18" fmla="*/ 3067849 w 3943350"/>
              <a:gd name="connsiteY18" fmla="*/ 863314 h 3423841"/>
              <a:gd name="connsiteX19" fmla="*/ 3066362 w 3943350"/>
              <a:gd name="connsiteY19" fmla="*/ 870511 h 3423841"/>
              <a:gd name="connsiteX20" fmla="*/ 3067849 w 3943350"/>
              <a:gd name="connsiteY20" fmla="*/ 870511 h 3423841"/>
              <a:gd name="connsiteX21" fmla="*/ 3067849 w 3943350"/>
              <a:gd name="connsiteY21" fmla="*/ 2605332 h 3423841"/>
              <a:gd name="connsiteX22" fmla="*/ 2900209 w 3943350"/>
              <a:gd name="connsiteY22" fmla="*/ 2769161 h 3423841"/>
              <a:gd name="connsiteX23" fmla="*/ 2732569 w 3943350"/>
              <a:gd name="connsiteY23" fmla="*/ 2605332 h 3423841"/>
              <a:gd name="connsiteX24" fmla="*/ 2732569 w 3943350"/>
              <a:gd name="connsiteY24" fmla="*/ 870511 h 3423841"/>
              <a:gd name="connsiteX25" fmla="*/ 2734056 w 3943350"/>
              <a:gd name="connsiteY25" fmla="*/ 870511 h 3423841"/>
              <a:gd name="connsiteX26" fmla="*/ 2732569 w 3943350"/>
              <a:gd name="connsiteY26" fmla="*/ 863314 h 3423841"/>
              <a:gd name="connsiteX27" fmla="*/ 2900209 w 3943350"/>
              <a:gd name="connsiteY27" fmla="*/ 699485 h 3423841"/>
              <a:gd name="connsiteX28" fmla="*/ 493682 w 3943350"/>
              <a:gd name="connsiteY28" fmla="*/ 0 h 3423841"/>
              <a:gd name="connsiteX29" fmla="*/ 3449668 w 3943350"/>
              <a:gd name="connsiteY29" fmla="*/ 0 h 3423841"/>
              <a:gd name="connsiteX30" fmla="*/ 3943350 w 3943350"/>
              <a:gd name="connsiteY30" fmla="*/ 493682 h 3423841"/>
              <a:gd name="connsiteX31" fmla="*/ 3943350 w 3943350"/>
              <a:gd name="connsiteY31" fmla="*/ 2011172 h 3423841"/>
              <a:gd name="connsiteX32" fmla="*/ 3449668 w 3943350"/>
              <a:gd name="connsiteY32" fmla="*/ 2504854 h 3423841"/>
              <a:gd name="connsiteX33" fmla="*/ 3318913 w 3943350"/>
              <a:gd name="connsiteY33" fmla="*/ 2504854 h 3423841"/>
              <a:gd name="connsiteX34" fmla="*/ 3318913 w 3943350"/>
              <a:gd name="connsiteY34" fmla="*/ 2179617 h 3423841"/>
              <a:gd name="connsiteX35" fmla="*/ 3397068 w 3943350"/>
              <a:gd name="connsiteY35" fmla="*/ 2179617 h 3423841"/>
              <a:gd name="connsiteX36" fmla="*/ 3612526 w 3943350"/>
              <a:gd name="connsiteY36" fmla="*/ 1964159 h 3423841"/>
              <a:gd name="connsiteX37" fmla="*/ 3612526 w 3943350"/>
              <a:gd name="connsiteY37" fmla="*/ 546282 h 3423841"/>
              <a:gd name="connsiteX38" fmla="*/ 3397068 w 3943350"/>
              <a:gd name="connsiteY38" fmla="*/ 330824 h 3423841"/>
              <a:gd name="connsiteX39" fmla="*/ 546282 w 3943350"/>
              <a:gd name="connsiteY39" fmla="*/ 330824 h 3423841"/>
              <a:gd name="connsiteX40" fmla="*/ 330824 w 3943350"/>
              <a:gd name="connsiteY40" fmla="*/ 546282 h 3423841"/>
              <a:gd name="connsiteX41" fmla="*/ 330824 w 3943350"/>
              <a:gd name="connsiteY41" fmla="*/ 1964159 h 3423841"/>
              <a:gd name="connsiteX42" fmla="*/ 502860 w 3943350"/>
              <a:gd name="connsiteY42" fmla="*/ 2175240 h 3423841"/>
              <a:gd name="connsiteX43" fmla="*/ 541027 w 3943350"/>
              <a:gd name="connsiteY43" fmla="*/ 2179087 h 3423841"/>
              <a:gd name="connsiteX44" fmla="*/ 541027 w 3943350"/>
              <a:gd name="connsiteY44" fmla="*/ 2180360 h 3423841"/>
              <a:gd name="connsiteX45" fmla="*/ 1235467 w 3943350"/>
              <a:gd name="connsiteY45" fmla="*/ 2180360 h 3423841"/>
              <a:gd name="connsiteX46" fmla="*/ 1235467 w 3943350"/>
              <a:gd name="connsiteY46" fmla="*/ 2168448 h 3423841"/>
              <a:gd name="connsiteX47" fmla="*/ 1236141 w 3943350"/>
              <a:gd name="connsiteY47" fmla="*/ 2168448 h 3423841"/>
              <a:gd name="connsiteX48" fmla="*/ 1236141 w 3943350"/>
              <a:gd name="connsiteY48" fmla="*/ 2843218 h 3423841"/>
              <a:gd name="connsiteX49" fmla="*/ 1511308 w 3943350"/>
              <a:gd name="connsiteY49" fmla="*/ 2568051 h 3423841"/>
              <a:gd name="connsiteX50" fmla="*/ 1511308 w 3943350"/>
              <a:gd name="connsiteY50" fmla="*/ 1386978 h 3423841"/>
              <a:gd name="connsiteX51" fmla="*/ 1511308 w 3943350"/>
              <a:gd name="connsiteY51" fmla="*/ 1386977 h 3423841"/>
              <a:gd name="connsiteX52" fmla="*/ 1524089 w 3943350"/>
              <a:gd name="connsiteY52" fmla="*/ 1323208 h 3423841"/>
              <a:gd name="connsiteX53" fmla="*/ 1673946 w 3943350"/>
              <a:gd name="connsiteY53" fmla="*/ 1223149 h 3423841"/>
              <a:gd name="connsiteX54" fmla="*/ 1836584 w 3943350"/>
              <a:gd name="connsiteY54" fmla="*/ 1386978 h 3423841"/>
              <a:gd name="connsiteX55" fmla="*/ 1836583 w 3943350"/>
              <a:gd name="connsiteY55" fmla="*/ 1386983 h 3423841"/>
              <a:gd name="connsiteX56" fmla="*/ 1836583 w 3943350"/>
              <a:gd name="connsiteY56" fmla="*/ 2617206 h 3423841"/>
              <a:gd name="connsiteX57" fmla="*/ 1837698 w 3943350"/>
              <a:gd name="connsiteY57" fmla="*/ 2620940 h 3423841"/>
              <a:gd name="connsiteX58" fmla="*/ 1836583 w 3943350"/>
              <a:gd name="connsiteY58" fmla="*/ 2632732 h 3423841"/>
              <a:gd name="connsiteX59" fmla="*/ 1836583 w 3943350"/>
              <a:gd name="connsiteY59" fmla="*/ 2636682 h 3423841"/>
              <a:gd name="connsiteX60" fmla="*/ 1836210 w 3943350"/>
              <a:gd name="connsiteY60" fmla="*/ 2636682 h 3423841"/>
              <a:gd name="connsiteX61" fmla="*/ 1831156 w 3943350"/>
              <a:gd name="connsiteY61" fmla="*/ 2690128 h 3423841"/>
              <a:gd name="connsiteX62" fmla="*/ 1799116 w 3943350"/>
              <a:gd name="connsiteY62" fmla="*/ 2751798 h 3423841"/>
              <a:gd name="connsiteX63" fmla="*/ 1782475 w 3943350"/>
              <a:gd name="connsiteY63" fmla="*/ 2766021 h 3423841"/>
              <a:gd name="connsiteX64" fmla="*/ 1784985 w 3943350"/>
              <a:gd name="connsiteY64" fmla="*/ 2768531 h 3423841"/>
              <a:gd name="connsiteX65" fmla="*/ 1195739 w 3943350"/>
              <a:gd name="connsiteY65" fmla="*/ 3357777 h 3423841"/>
              <a:gd name="connsiteX66" fmla="*/ 1186274 w 3943350"/>
              <a:gd name="connsiteY66" fmla="*/ 3372290 h 3423841"/>
              <a:gd name="connsiteX67" fmla="*/ 1169615 w 3943350"/>
              <a:gd name="connsiteY67" fmla="*/ 3383900 h 3423841"/>
              <a:gd name="connsiteX68" fmla="*/ 1163750 w 3943350"/>
              <a:gd name="connsiteY68" fmla="*/ 3389766 h 3423841"/>
              <a:gd name="connsiteX69" fmla="*/ 1162702 w 3943350"/>
              <a:gd name="connsiteY69" fmla="*/ 3388719 h 3423841"/>
              <a:gd name="connsiteX70" fmla="*/ 1132155 w 3943350"/>
              <a:gd name="connsiteY70" fmla="*/ 3410010 h 3423841"/>
              <a:gd name="connsiteX71" fmla="*/ 1065883 w 3943350"/>
              <a:gd name="connsiteY71" fmla="*/ 3423841 h 3423841"/>
              <a:gd name="connsiteX72" fmla="*/ 895625 w 3943350"/>
              <a:gd name="connsiteY72" fmla="*/ 3247835 h 3423841"/>
              <a:gd name="connsiteX73" fmla="*/ 900861 w 3943350"/>
              <a:gd name="connsiteY73" fmla="*/ 3221025 h 3423841"/>
              <a:gd name="connsiteX74" fmla="*/ 900861 w 3943350"/>
              <a:gd name="connsiteY74" fmla="*/ 2503729 h 3423841"/>
              <a:gd name="connsiteX75" fmla="*/ 792091 w 3943350"/>
              <a:gd name="connsiteY75" fmla="*/ 2503729 h 3423841"/>
              <a:gd name="connsiteX76" fmla="*/ 792091 w 3943350"/>
              <a:gd name="connsiteY76" fmla="*/ 2504854 h 3423841"/>
              <a:gd name="connsiteX77" fmla="*/ 493682 w 3943350"/>
              <a:gd name="connsiteY77" fmla="*/ 2504854 h 3423841"/>
              <a:gd name="connsiteX78" fmla="*/ 0 w 3943350"/>
              <a:gd name="connsiteY78" fmla="*/ 2011172 h 3423841"/>
              <a:gd name="connsiteX79" fmla="*/ 0 w 3943350"/>
              <a:gd name="connsiteY79" fmla="*/ 493682 h 3423841"/>
              <a:gd name="connsiteX80" fmla="*/ 493682 w 3943350"/>
              <a:gd name="connsiteY80" fmla="*/ 0 h 3423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943350" h="3423841">
                <a:moveTo>
                  <a:pt x="2281772" y="1487438"/>
                </a:moveTo>
                <a:cubicBezTo>
                  <a:pt x="2374357" y="1487438"/>
                  <a:pt x="2449412" y="1560787"/>
                  <a:pt x="2449412" y="1651267"/>
                </a:cubicBezTo>
                <a:lnTo>
                  <a:pt x="2448040" y="1657911"/>
                </a:lnTo>
                <a:lnTo>
                  <a:pt x="2449412" y="1657911"/>
                </a:lnTo>
                <a:lnTo>
                  <a:pt x="2449412" y="2593332"/>
                </a:lnTo>
                <a:lnTo>
                  <a:pt x="2449412" y="2605332"/>
                </a:lnTo>
                <a:lnTo>
                  <a:pt x="2446933" y="2605332"/>
                </a:lnTo>
                <a:lnTo>
                  <a:pt x="2436238" y="2657102"/>
                </a:lnTo>
                <a:cubicBezTo>
                  <a:pt x="2410789" y="2715902"/>
                  <a:pt x="2351211" y="2757161"/>
                  <a:pt x="2281772" y="2757161"/>
                </a:cubicBezTo>
                <a:cubicBezTo>
                  <a:pt x="2212333" y="2757161"/>
                  <a:pt x="2152755" y="2715902"/>
                  <a:pt x="2127306" y="2657102"/>
                </a:cubicBezTo>
                <a:lnTo>
                  <a:pt x="2116611" y="2605332"/>
                </a:lnTo>
                <a:lnTo>
                  <a:pt x="2114132" y="2605332"/>
                </a:lnTo>
                <a:lnTo>
                  <a:pt x="2114132" y="2593332"/>
                </a:lnTo>
                <a:lnTo>
                  <a:pt x="2114132" y="1657911"/>
                </a:lnTo>
                <a:lnTo>
                  <a:pt x="2115505" y="1657911"/>
                </a:lnTo>
                <a:lnTo>
                  <a:pt x="2114132" y="1651267"/>
                </a:lnTo>
                <a:cubicBezTo>
                  <a:pt x="2114132" y="1560787"/>
                  <a:pt x="2189187" y="1487438"/>
                  <a:pt x="2281772" y="1487438"/>
                </a:cubicBezTo>
                <a:close/>
                <a:moveTo>
                  <a:pt x="2900209" y="699485"/>
                </a:moveTo>
                <a:cubicBezTo>
                  <a:pt x="2992794" y="699485"/>
                  <a:pt x="3067849" y="772834"/>
                  <a:pt x="3067849" y="863314"/>
                </a:cubicBezTo>
                <a:lnTo>
                  <a:pt x="3066362" y="870511"/>
                </a:lnTo>
                <a:lnTo>
                  <a:pt x="3067849" y="870511"/>
                </a:lnTo>
                <a:lnTo>
                  <a:pt x="3067849" y="2605332"/>
                </a:lnTo>
                <a:cubicBezTo>
                  <a:pt x="3067849" y="2695812"/>
                  <a:pt x="2992794" y="2769161"/>
                  <a:pt x="2900209" y="2769161"/>
                </a:cubicBezTo>
                <a:cubicBezTo>
                  <a:pt x="2807624" y="2769161"/>
                  <a:pt x="2732569" y="2695812"/>
                  <a:pt x="2732569" y="2605332"/>
                </a:cubicBezTo>
                <a:lnTo>
                  <a:pt x="2732569" y="870511"/>
                </a:lnTo>
                <a:lnTo>
                  <a:pt x="2734056" y="870511"/>
                </a:lnTo>
                <a:lnTo>
                  <a:pt x="2732569" y="863314"/>
                </a:lnTo>
                <a:cubicBezTo>
                  <a:pt x="2732569" y="772834"/>
                  <a:pt x="2807624" y="699485"/>
                  <a:pt x="2900209" y="699485"/>
                </a:cubicBezTo>
                <a:close/>
                <a:moveTo>
                  <a:pt x="493682" y="0"/>
                </a:moveTo>
                <a:lnTo>
                  <a:pt x="3449668" y="0"/>
                </a:lnTo>
                <a:cubicBezTo>
                  <a:pt x="3722321" y="0"/>
                  <a:pt x="3943350" y="221029"/>
                  <a:pt x="3943350" y="493682"/>
                </a:cubicBezTo>
                <a:lnTo>
                  <a:pt x="3943350" y="2011172"/>
                </a:lnTo>
                <a:cubicBezTo>
                  <a:pt x="3943350" y="2283825"/>
                  <a:pt x="3722321" y="2504854"/>
                  <a:pt x="3449668" y="2504854"/>
                </a:cubicBezTo>
                <a:lnTo>
                  <a:pt x="3318913" y="2504854"/>
                </a:lnTo>
                <a:lnTo>
                  <a:pt x="3318913" y="2179617"/>
                </a:lnTo>
                <a:lnTo>
                  <a:pt x="3397068" y="2179617"/>
                </a:lnTo>
                <a:cubicBezTo>
                  <a:pt x="3516062" y="2179617"/>
                  <a:pt x="3612526" y="2083153"/>
                  <a:pt x="3612526" y="1964159"/>
                </a:cubicBezTo>
                <a:lnTo>
                  <a:pt x="3612526" y="546282"/>
                </a:lnTo>
                <a:cubicBezTo>
                  <a:pt x="3612526" y="427288"/>
                  <a:pt x="3516062" y="330824"/>
                  <a:pt x="3397068" y="330824"/>
                </a:cubicBezTo>
                <a:lnTo>
                  <a:pt x="546282" y="330824"/>
                </a:lnTo>
                <a:cubicBezTo>
                  <a:pt x="427288" y="330824"/>
                  <a:pt x="330824" y="427288"/>
                  <a:pt x="330824" y="546282"/>
                </a:cubicBezTo>
                <a:lnTo>
                  <a:pt x="330824" y="1964159"/>
                </a:lnTo>
                <a:cubicBezTo>
                  <a:pt x="330824" y="2068279"/>
                  <a:pt x="404679" y="2155149"/>
                  <a:pt x="502860" y="2175240"/>
                </a:cubicBezTo>
                <a:lnTo>
                  <a:pt x="541027" y="2179087"/>
                </a:lnTo>
                <a:lnTo>
                  <a:pt x="541027" y="2180360"/>
                </a:lnTo>
                <a:lnTo>
                  <a:pt x="1235467" y="2180360"/>
                </a:lnTo>
                <a:lnTo>
                  <a:pt x="1235467" y="2168448"/>
                </a:lnTo>
                <a:lnTo>
                  <a:pt x="1236141" y="2168448"/>
                </a:lnTo>
                <a:lnTo>
                  <a:pt x="1236141" y="2843218"/>
                </a:lnTo>
                <a:lnTo>
                  <a:pt x="1511308" y="2568051"/>
                </a:lnTo>
                <a:lnTo>
                  <a:pt x="1511308" y="1386978"/>
                </a:lnTo>
                <a:lnTo>
                  <a:pt x="1511308" y="1386977"/>
                </a:lnTo>
                <a:lnTo>
                  <a:pt x="1524089" y="1323208"/>
                </a:lnTo>
                <a:cubicBezTo>
                  <a:pt x="1548779" y="1264408"/>
                  <a:pt x="1606580" y="1223149"/>
                  <a:pt x="1673946" y="1223149"/>
                </a:cubicBezTo>
                <a:cubicBezTo>
                  <a:pt x="1763768" y="1223149"/>
                  <a:pt x="1836584" y="1296498"/>
                  <a:pt x="1836584" y="1386978"/>
                </a:cubicBezTo>
                <a:lnTo>
                  <a:pt x="1836583" y="1386983"/>
                </a:lnTo>
                <a:lnTo>
                  <a:pt x="1836583" y="2617206"/>
                </a:lnTo>
                <a:lnTo>
                  <a:pt x="1837698" y="2620940"/>
                </a:lnTo>
                <a:lnTo>
                  <a:pt x="1836583" y="2632732"/>
                </a:lnTo>
                <a:lnTo>
                  <a:pt x="1836583" y="2636682"/>
                </a:lnTo>
                <a:lnTo>
                  <a:pt x="1836210" y="2636682"/>
                </a:lnTo>
                <a:lnTo>
                  <a:pt x="1831156" y="2690128"/>
                </a:lnTo>
                <a:cubicBezTo>
                  <a:pt x="1824314" y="2713337"/>
                  <a:pt x="1813255" y="2734108"/>
                  <a:pt x="1799116" y="2751798"/>
                </a:cubicBezTo>
                <a:lnTo>
                  <a:pt x="1782475" y="2766021"/>
                </a:lnTo>
                <a:lnTo>
                  <a:pt x="1784985" y="2768531"/>
                </a:lnTo>
                <a:lnTo>
                  <a:pt x="1195739" y="3357777"/>
                </a:lnTo>
                <a:lnTo>
                  <a:pt x="1186274" y="3372290"/>
                </a:lnTo>
                <a:lnTo>
                  <a:pt x="1169615" y="3383900"/>
                </a:lnTo>
                <a:lnTo>
                  <a:pt x="1163750" y="3389766"/>
                </a:lnTo>
                <a:lnTo>
                  <a:pt x="1162702" y="3388719"/>
                </a:lnTo>
                <a:lnTo>
                  <a:pt x="1132155" y="3410010"/>
                </a:lnTo>
                <a:cubicBezTo>
                  <a:pt x="1111786" y="3418916"/>
                  <a:pt x="1089391" y="3423841"/>
                  <a:pt x="1065883" y="3423841"/>
                </a:cubicBezTo>
                <a:cubicBezTo>
                  <a:pt x="971852" y="3423841"/>
                  <a:pt x="895625" y="3345040"/>
                  <a:pt x="895625" y="3247835"/>
                </a:cubicBezTo>
                <a:lnTo>
                  <a:pt x="900861" y="3221025"/>
                </a:lnTo>
                <a:lnTo>
                  <a:pt x="900861" y="2503729"/>
                </a:lnTo>
                <a:lnTo>
                  <a:pt x="792091" y="2503729"/>
                </a:lnTo>
                <a:lnTo>
                  <a:pt x="792091" y="2504854"/>
                </a:lnTo>
                <a:lnTo>
                  <a:pt x="493682" y="2504854"/>
                </a:lnTo>
                <a:cubicBezTo>
                  <a:pt x="221029" y="2504854"/>
                  <a:pt x="0" y="2283825"/>
                  <a:pt x="0" y="2011172"/>
                </a:cubicBezTo>
                <a:lnTo>
                  <a:pt x="0" y="493682"/>
                </a:lnTo>
                <a:cubicBezTo>
                  <a:pt x="0" y="221029"/>
                  <a:pt x="221029" y="0"/>
                  <a:pt x="4936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chemeClr val="bg1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E04ED04-5DE5-4465-A7A9-9D7D0175649E}"/>
              </a:ext>
            </a:extLst>
          </p:cNvPr>
          <p:cNvGrpSpPr/>
          <p:nvPr/>
        </p:nvGrpSpPr>
        <p:grpSpPr>
          <a:xfrm>
            <a:off x="311749" y="200878"/>
            <a:ext cx="3720699" cy="414353"/>
            <a:chOff x="304799" y="196957"/>
            <a:chExt cx="3648075" cy="406265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32B4E6B-C6D1-48C6-BEBB-3ABADB9527ED}"/>
                </a:ext>
              </a:extLst>
            </p:cNvPr>
            <p:cNvSpPr/>
            <p:nvPr/>
          </p:nvSpPr>
          <p:spPr>
            <a:xfrm>
              <a:off x="304799" y="235471"/>
              <a:ext cx="322235" cy="322790"/>
            </a:xfrm>
            <a:custGeom>
              <a:avLst/>
              <a:gdLst>
                <a:gd name="connsiteX0" fmla="*/ 257556 w 486156"/>
                <a:gd name="connsiteY0" fmla="*/ 258393 h 486993"/>
                <a:gd name="connsiteX1" fmla="*/ 486156 w 486156"/>
                <a:gd name="connsiteY1" fmla="*/ 258393 h 486993"/>
                <a:gd name="connsiteX2" fmla="*/ 486156 w 486156"/>
                <a:gd name="connsiteY2" fmla="*/ 486993 h 486993"/>
                <a:gd name="connsiteX3" fmla="*/ 257556 w 486156"/>
                <a:gd name="connsiteY3" fmla="*/ 486993 h 486993"/>
                <a:gd name="connsiteX4" fmla="*/ 0 w 486156"/>
                <a:gd name="connsiteY4" fmla="*/ 258393 h 486993"/>
                <a:gd name="connsiteX5" fmla="*/ 228600 w 486156"/>
                <a:gd name="connsiteY5" fmla="*/ 258393 h 486993"/>
                <a:gd name="connsiteX6" fmla="*/ 228600 w 486156"/>
                <a:gd name="connsiteY6" fmla="*/ 486993 h 486993"/>
                <a:gd name="connsiteX7" fmla="*/ 0 w 486156"/>
                <a:gd name="connsiteY7" fmla="*/ 486993 h 486993"/>
                <a:gd name="connsiteX8" fmla="*/ 257556 w 486156"/>
                <a:gd name="connsiteY8" fmla="*/ 0 h 486993"/>
                <a:gd name="connsiteX9" fmla="*/ 486156 w 486156"/>
                <a:gd name="connsiteY9" fmla="*/ 0 h 486993"/>
                <a:gd name="connsiteX10" fmla="*/ 486156 w 486156"/>
                <a:gd name="connsiteY10" fmla="*/ 228600 h 486993"/>
                <a:gd name="connsiteX11" fmla="*/ 257556 w 486156"/>
                <a:gd name="connsiteY11" fmla="*/ 228600 h 486993"/>
                <a:gd name="connsiteX12" fmla="*/ 0 w 486156"/>
                <a:gd name="connsiteY12" fmla="*/ 0 h 486993"/>
                <a:gd name="connsiteX13" fmla="*/ 228600 w 486156"/>
                <a:gd name="connsiteY13" fmla="*/ 0 h 486993"/>
                <a:gd name="connsiteX14" fmla="*/ 228600 w 486156"/>
                <a:gd name="connsiteY14" fmla="*/ 228600 h 486993"/>
                <a:gd name="connsiteX15" fmla="*/ 0 w 486156"/>
                <a:gd name="connsiteY15" fmla="*/ 228600 h 48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6156" h="486993">
                  <a:moveTo>
                    <a:pt x="257556" y="258393"/>
                  </a:moveTo>
                  <a:lnTo>
                    <a:pt x="486156" y="258393"/>
                  </a:lnTo>
                  <a:lnTo>
                    <a:pt x="486156" y="486993"/>
                  </a:lnTo>
                  <a:lnTo>
                    <a:pt x="257556" y="486993"/>
                  </a:lnTo>
                  <a:close/>
                  <a:moveTo>
                    <a:pt x="0" y="258393"/>
                  </a:moveTo>
                  <a:lnTo>
                    <a:pt x="228600" y="258393"/>
                  </a:lnTo>
                  <a:lnTo>
                    <a:pt x="228600" y="486993"/>
                  </a:lnTo>
                  <a:lnTo>
                    <a:pt x="0" y="486993"/>
                  </a:lnTo>
                  <a:close/>
                  <a:moveTo>
                    <a:pt x="257556" y="0"/>
                  </a:moveTo>
                  <a:lnTo>
                    <a:pt x="486156" y="0"/>
                  </a:lnTo>
                  <a:lnTo>
                    <a:pt x="486156" y="228600"/>
                  </a:lnTo>
                  <a:lnTo>
                    <a:pt x="257556" y="228600"/>
                  </a:lnTo>
                  <a:close/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4">
                <a:solidFill>
                  <a:schemeClr val="bg1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288FE1C-D4FF-45C9-A593-487AAF7EE7DF}"/>
                </a:ext>
              </a:extLst>
            </p:cNvPr>
            <p:cNvGrpSpPr/>
            <p:nvPr/>
          </p:nvGrpSpPr>
          <p:grpSpPr>
            <a:xfrm>
              <a:off x="657225" y="196957"/>
              <a:ext cx="3295649" cy="406265"/>
              <a:chOff x="657225" y="196957"/>
              <a:chExt cx="3295649" cy="40626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30E347-7758-475E-B49C-A7F93B557CA3}"/>
                  </a:ext>
                </a:extLst>
              </p:cNvPr>
              <p:cNvSpPr txBox="1"/>
              <p:nvPr/>
            </p:nvSpPr>
            <p:spPr>
              <a:xfrm>
                <a:off x="657225" y="196957"/>
                <a:ext cx="3295649" cy="406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40" b="1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Microsoft      Power BI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3E0C3C7-5B89-4A2C-9FD9-625D76AF5638}"/>
                  </a:ext>
                </a:extLst>
              </p:cNvPr>
              <p:cNvCxnSpPr/>
              <p:nvPr/>
            </p:nvCxnSpPr>
            <p:spPr>
              <a:xfrm>
                <a:off x="2066925" y="235471"/>
                <a:ext cx="0" cy="32279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72704C9-6A25-4DE5-A78B-A250E259FE1B}"/>
              </a:ext>
            </a:extLst>
          </p:cNvPr>
          <p:cNvSpPr txBox="1"/>
          <p:nvPr/>
        </p:nvSpPr>
        <p:spPr>
          <a:xfrm>
            <a:off x="5323919" y="2846284"/>
            <a:ext cx="7112556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  <a:t>App-Owns-Data Starter Kit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71F32DF-CB10-4D35-AA28-B52B0BE871A1}"/>
              </a:ext>
            </a:extLst>
          </p:cNvPr>
          <p:cNvSpPr txBox="1">
            <a:spLocks/>
          </p:cNvSpPr>
          <p:nvPr/>
        </p:nvSpPr>
        <p:spPr>
          <a:xfrm>
            <a:off x="6542294" y="5416870"/>
            <a:ext cx="4173347" cy="859857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56" dirty="0"/>
              <a:t>Ted Pattison</a:t>
            </a:r>
            <a:br>
              <a:rPr lang="en-US" sz="2856" dirty="0"/>
            </a:br>
            <a:r>
              <a:rPr lang="en-US" sz="1428" dirty="0"/>
              <a:t>Power BI Customer Advisory Team (PBICAT)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E15606-706D-4642-8E14-75D98154F192}"/>
              </a:ext>
            </a:extLst>
          </p:cNvPr>
          <p:cNvGrpSpPr/>
          <p:nvPr/>
        </p:nvGrpSpPr>
        <p:grpSpPr>
          <a:xfrm>
            <a:off x="48534" y="1364452"/>
            <a:ext cx="6059156" cy="6061565"/>
            <a:chOff x="121581" y="1355652"/>
            <a:chExt cx="5435834" cy="5437995"/>
          </a:xfrm>
        </p:grpSpPr>
        <p:grpSp>
          <p:nvGrpSpPr>
            <p:cNvPr id="17" name="Gruppieren 43">
              <a:extLst>
                <a:ext uri="{FF2B5EF4-FFF2-40B4-BE49-F238E27FC236}">
                  <a16:creationId xmlns:a16="http://schemas.microsoft.com/office/drawing/2014/main" id="{BAA625EB-6635-4010-B43A-F7AD8C8B95E0}"/>
                </a:ext>
              </a:extLst>
            </p:cNvPr>
            <p:cNvGrpSpPr/>
            <p:nvPr/>
          </p:nvGrpSpPr>
          <p:grpSpPr>
            <a:xfrm>
              <a:off x="121581" y="1355652"/>
              <a:ext cx="5435834" cy="5437995"/>
              <a:chOff x="6538617" y="1743721"/>
              <a:chExt cx="8257487" cy="8260768"/>
            </a:xfrm>
          </p:grpSpPr>
          <p:pic>
            <p:nvPicPr>
              <p:cNvPr id="21" name="Shape 689">
                <a:extLst>
                  <a:ext uri="{FF2B5EF4-FFF2-40B4-BE49-F238E27FC236}">
                    <a16:creationId xmlns:a16="http://schemas.microsoft.com/office/drawing/2014/main" id="{0FA65EB8-EAF2-4B92-8E94-E1876DF3C5D3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17412" r="4790"/>
              <a:stretch/>
            </p:blipFill>
            <p:spPr>
              <a:xfrm>
                <a:off x="6538621" y="1743721"/>
                <a:ext cx="8257483" cy="82607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" name="Shape 690">
                <a:extLst>
                  <a:ext uri="{FF2B5EF4-FFF2-40B4-BE49-F238E27FC236}">
                    <a16:creationId xmlns:a16="http://schemas.microsoft.com/office/drawing/2014/main" id="{429BFF26-5FBD-49C1-B086-0D79955EC575}"/>
                  </a:ext>
                </a:extLst>
              </p:cNvPr>
              <p:cNvSpPr/>
              <p:nvPr/>
            </p:nvSpPr>
            <p:spPr>
              <a:xfrm>
                <a:off x="6538617" y="3269613"/>
                <a:ext cx="6948181" cy="4356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" name="Shape 690">
                <a:extLst>
                  <a:ext uri="{FF2B5EF4-FFF2-40B4-BE49-F238E27FC236}">
                    <a16:creationId xmlns:a16="http://schemas.microsoft.com/office/drawing/2014/main" id="{98649B38-2AEE-486A-9833-CE0E18A1831D}"/>
                  </a:ext>
                </a:extLst>
              </p:cNvPr>
              <p:cNvSpPr/>
              <p:nvPr/>
            </p:nvSpPr>
            <p:spPr>
              <a:xfrm>
                <a:off x="6538621" y="3260790"/>
                <a:ext cx="6948176" cy="4365544"/>
              </a:xfrm>
              <a:prstGeom prst="rect">
                <a:avLst/>
              </a:prstGeom>
              <a:solidFill>
                <a:srgbClr val="F3F5F7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0FB668-BC12-4984-B913-BBFFC29FF219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65123" y="2398681"/>
              <a:ext cx="4490511" cy="278509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1738620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75B7E-3A9F-4B0C-8C35-DF056D037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Schema for AppOwnsDataDB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BDF5B64-0A6D-4A4A-8AE5-4B5F8874E8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38992"/>
          </a:xfrm>
        </p:spPr>
        <p:txBody>
          <a:bodyPr/>
          <a:lstStyle/>
          <a:p>
            <a:r>
              <a:rPr lang="en-US" b="1" dirty="0"/>
              <a:t>Tenants</a:t>
            </a:r>
            <a:r>
              <a:rPr lang="en-US" dirty="0"/>
              <a:t> table tracks Power BI workspace Id and customer database connection info</a:t>
            </a:r>
          </a:p>
          <a:p>
            <a:r>
              <a:rPr lang="en-US" b="1" dirty="0"/>
              <a:t>Users</a:t>
            </a:r>
            <a:r>
              <a:rPr lang="en-US" dirty="0"/>
              <a:t> table tracks user profile with tenant assignment and permissions within tenant</a:t>
            </a:r>
          </a:p>
          <a:p>
            <a:r>
              <a:rPr lang="en-US" b="1" dirty="0"/>
              <a:t>ActivityLog</a:t>
            </a:r>
            <a:r>
              <a:rPr lang="en-US" dirty="0"/>
              <a:t> table tracks telemetry data about user activity and report performance</a:t>
            </a:r>
          </a:p>
          <a:p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E48CCF4-A1E6-4924-9096-43BC5789C22C}"/>
              </a:ext>
            </a:extLst>
          </p:cNvPr>
          <p:cNvGrpSpPr/>
          <p:nvPr/>
        </p:nvGrpSpPr>
        <p:grpSpPr>
          <a:xfrm>
            <a:off x="954595" y="2862323"/>
            <a:ext cx="7603922" cy="3812419"/>
            <a:chOff x="3768132" y="2100106"/>
            <a:chExt cx="7767375" cy="389437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2100F29-8140-4D81-B70E-9C7C702977B7}"/>
                </a:ext>
              </a:extLst>
            </p:cNvPr>
            <p:cNvSpPr/>
            <p:nvPr/>
          </p:nvSpPr>
          <p:spPr bwMode="auto">
            <a:xfrm>
              <a:off x="3768132" y="2100106"/>
              <a:ext cx="7767375" cy="38943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CB4A4FE-B8AD-4D75-8283-229AB8F7F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84310" y="2295096"/>
              <a:ext cx="2361369" cy="189212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2CCE00-A6F9-4CEB-BF45-28AAF6A3A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18480" y="2274564"/>
              <a:ext cx="2505170" cy="359503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EEDE016-7232-4968-8918-9509B9326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4325" y="2219955"/>
              <a:ext cx="2104040" cy="1922396"/>
            </a:xfrm>
            <a:prstGeom prst="rect">
              <a:avLst/>
            </a:prstGeom>
          </p:spPr>
        </p:pic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DB9B4510-0CE8-4F13-AE80-A7E876D77A1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843009" y="2648671"/>
              <a:ext cx="1695537" cy="1250090"/>
            </a:xfrm>
            <a:prstGeom prst="bentConnector3">
              <a:avLst>
                <a:gd name="adj1" fmla="val 27480"/>
              </a:avLst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4463BFFE-DFC2-45EE-B7FE-97FBA651717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174528" y="2658724"/>
              <a:ext cx="1882835" cy="612989"/>
            </a:xfrm>
            <a:prstGeom prst="bentConnector3">
              <a:avLst>
                <a:gd name="adj1" fmla="val 24383"/>
              </a:avLst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897655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39730-B583-48BB-88DD-78B03C1AB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AppOwnsDataAdmin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304B3-DE4F-48BF-8408-08ABACDE46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600438"/>
          </a:xfrm>
        </p:spPr>
        <p:txBody>
          <a:bodyPr/>
          <a:lstStyle/>
          <a:p>
            <a:r>
              <a:rPr lang="en-US" dirty="0"/>
              <a:t>Uses Power BI REST API to provision workspaces for customer tenants</a:t>
            </a:r>
          </a:p>
          <a:p>
            <a:r>
              <a:rPr lang="en-US" dirty="0"/>
              <a:t>Calls to Power BI REST API as a service principal – not as a user</a:t>
            </a:r>
          </a:p>
          <a:p>
            <a:r>
              <a:rPr lang="en-US" dirty="0"/>
              <a:t>Adds a record to AppOwnsDataDB for each customer tenant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23C53D0-95E8-4EC5-BC7B-FA34BC58906B}"/>
              </a:ext>
            </a:extLst>
          </p:cNvPr>
          <p:cNvGrpSpPr/>
          <p:nvPr/>
        </p:nvGrpSpPr>
        <p:grpSpPr>
          <a:xfrm>
            <a:off x="833443" y="3188990"/>
            <a:ext cx="6797252" cy="3002205"/>
            <a:chOff x="1058275" y="2927733"/>
            <a:chExt cx="7772400" cy="343290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79B6C0-806D-4EB8-A619-6B953A6A52C8}"/>
                </a:ext>
              </a:extLst>
            </p:cNvPr>
            <p:cNvSpPr/>
            <p:nvPr/>
          </p:nvSpPr>
          <p:spPr bwMode="auto">
            <a:xfrm>
              <a:off x="1058275" y="2927733"/>
              <a:ext cx="7772400" cy="34329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8C5C9A3-1157-4110-B6F4-05ABDF080AE9}"/>
                </a:ext>
              </a:extLst>
            </p:cNvPr>
            <p:cNvSpPr/>
            <p:nvPr/>
          </p:nvSpPr>
          <p:spPr>
            <a:xfrm>
              <a:off x="5705360" y="3142879"/>
              <a:ext cx="2867793" cy="1172167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 Black" panose="020B0A04020102020204" pitchFamily="34" charset="0"/>
                </a:rPr>
                <a:t>Power BI REST API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397EB89-F6C8-4B78-AE32-C9558A040A8C}"/>
                </a:ext>
              </a:extLst>
            </p:cNvPr>
            <p:cNvSpPr/>
            <p:nvPr/>
          </p:nvSpPr>
          <p:spPr>
            <a:xfrm>
              <a:off x="1295018" y="3142879"/>
              <a:ext cx="2867793" cy="1172166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 Black" panose="020B0A04020102020204" pitchFamily="34" charset="0"/>
                </a:rPr>
                <a:t>AppOwnsDataAdmin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71B98DA-C2C4-47BD-9B7E-411AE87CEE99}"/>
                </a:ext>
              </a:extLst>
            </p:cNvPr>
            <p:cNvCxnSpPr>
              <a:cxnSpLocks/>
              <a:stCxn id="5" idx="3"/>
              <a:endCxn id="4" idx="1"/>
            </p:cNvCxnSpPr>
            <p:nvPr/>
          </p:nvCxnSpPr>
          <p:spPr>
            <a:xfrm>
              <a:off x="4162810" y="3728962"/>
              <a:ext cx="1542550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lowchart: Magnetic Disk 6">
              <a:extLst>
                <a:ext uri="{FF2B5EF4-FFF2-40B4-BE49-F238E27FC236}">
                  <a16:creationId xmlns:a16="http://schemas.microsoft.com/office/drawing/2014/main" id="{648BB73D-A9FA-4302-9635-DA7C27018C97}"/>
                </a:ext>
              </a:extLst>
            </p:cNvPr>
            <p:cNvSpPr/>
            <p:nvPr/>
          </p:nvSpPr>
          <p:spPr>
            <a:xfrm>
              <a:off x="1683320" y="5022865"/>
              <a:ext cx="2100622" cy="1172166"/>
            </a:xfrm>
            <a:prstGeom prst="flowChartMagneticDisk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 Black" panose="020B0A04020102020204" pitchFamily="34" charset="0"/>
                </a:rPr>
                <a:t>AppOwnsDataDB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31400E3-A95A-48F2-9B53-5D5093C95716}"/>
                </a:ext>
              </a:extLst>
            </p:cNvPr>
            <p:cNvCxnSpPr>
              <a:cxnSpLocks/>
            </p:cNvCxnSpPr>
            <p:nvPr/>
          </p:nvCxnSpPr>
          <p:spPr>
            <a:xfrm>
              <a:off x="2671198" y="4397221"/>
              <a:ext cx="0" cy="530437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3D8466E-8538-46E1-AE6D-DCC456FD0D37}"/>
                </a:ext>
              </a:extLst>
            </p:cNvPr>
            <p:cNvCxnSpPr>
              <a:cxnSpLocks/>
            </p:cNvCxnSpPr>
            <p:nvPr/>
          </p:nvCxnSpPr>
          <p:spPr>
            <a:xfrm>
              <a:off x="2817578" y="4397220"/>
              <a:ext cx="0" cy="530437"/>
            </a:xfrm>
            <a:prstGeom prst="straightConnector1">
              <a:avLst/>
            </a:prstGeom>
            <a:ln w="38100">
              <a:solidFill>
                <a:srgbClr val="A5002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0ECF134-D9A1-445A-86AC-0196241D9845}"/>
                </a:ext>
              </a:extLst>
            </p:cNvPr>
            <p:cNvSpPr/>
            <p:nvPr/>
          </p:nvSpPr>
          <p:spPr>
            <a:xfrm>
              <a:off x="4392936" y="3371312"/>
              <a:ext cx="1082296" cy="71529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Azure AD Service 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506000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00A5D-C6E7-49E4-A3C1-09BD65ECE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Customer Tenants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3AC0944-6E2B-4A7B-9FE5-13DE054B0C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862048"/>
          </a:xfrm>
        </p:spPr>
        <p:txBody>
          <a:bodyPr/>
          <a:lstStyle/>
          <a:p>
            <a:r>
              <a:rPr lang="en-US" dirty="0"/>
              <a:t>AppOwnsDataAdmin provides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Onboard New Tenant</a:t>
            </a:r>
            <a:r>
              <a:rPr lang="en-US" dirty="0"/>
              <a:t> page</a:t>
            </a:r>
          </a:p>
          <a:p>
            <a:pPr lvl="1"/>
            <a:r>
              <a:rPr lang="en-US" dirty="0"/>
              <a:t>Makes is possible to configure details for connection to customer database</a:t>
            </a:r>
          </a:p>
          <a:p>
            <a:pPr lvl="1"/>
            <a:r>
              <a:rPr lang="en-US" dirty="0"/>
              <a:t>Tenants can be viewed or deleted</a:t>
            </a:r>
          </a:p>
          <a:p>
            <a:pPr lvl="1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0CEB7C-B5C4-438D-81B9-922AC0EE337B}"/>
              </a:ext>
            </a:extLst>
          </p:cNvPr>
          <p:cNvGrpSpPr/>
          <p:nvPr/>
        </p:nvGrpSpPr>
        <p:grpSpPr>
          <a:xfrm>
            <a:off x="5971452" y="4572000"/>
            <a:ext cx="6185459" cy="2219325"/>
            <a:chOff x="3990795" y="3901066"/>
            <a:chExt cx="8020426" cy="28777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1B5214A-A68E-4165-983C-992EC38C0950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1824" y="3901066"/>
              <a:ext cx="7109397" cy="28777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DD047D48-7DDC-426B-91AA-08E2F6743F72}"/>
                </a:ext>
              </a:extLst>
            </p:cNvPr>
            <p:cNvSpPr/>
            <p:nvPr/>
          </p:nvSpPr>
          <p:spPr>
            <a:xfrm>
              <a:off x="3990795" y="6156216"/>
              <a:ext cx="914400" cy="529936"/>
            </a:xfrm>
            <a:prstGeom prst="rightArrow">
              <a:avLst/>
            </a:prstGeom>
            <a:solidFill>
              <a:srgbClr val="A5002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8BED540-DC72-44E9-AAB6-5FBF2045D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24" y="2870786"/>
            <a:ext cx="5311776" cy="236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630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7369D-7CB0-4A59-8B81-700AD181F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of Tenant Provisioning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CCA34-FD91-4707-B764-0E770742AD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3354765"/>
          </a:xfrm>
        </p:spPr>
        <p:txBody>
          <a:bodyPr/>
          <a:lstStyle/>
          <a:p>
            <a:r>
              <a:rPr lang="en-US" dirty="0"/>
              <a:t>Create a new Power BI workspace</a:t>
            </a:r>
          </a:p>
          <a:p>
            <a:r>
              <a:rPr lang="en-US" dirty="0"/>
              <a:t>Assign workspace to a dedicated capacity</a:t>
            </a:r>
          </a:p>
          <a:p>
            <a:r>
              <a:rPr lang="en-US" dirty="0"/>
              <a:t>Import template PBIX files to create datasets and reports</a:t>
            </a:r>
          </a:p>
          <a:p>
            <a:r>
              <a:rPr lang="en-US" dirty="0"/>
              <a:t>Update connection string to redirect dataset to customer’s database</a:t>
            </a:r>
          </a:p>
          <a:p>
            <a:r>
              <a:rPr lang="en-US" dirty="0"/>
              <a:t>Patch datasource credentials</a:t>
            </a:r>
          </a:p>
          <a:p>
            <a:r>
              <a:rPr lang="en-US" dirty="0"/>
              <a:t>Start dataset refresh operations</a:t>
            </a:r>
          </a:p>
        </p:txBody>
      </p:sp>
    </p:spTree>
    <p:extLst>
      <p:ext uri="{BB962C8B-B14F-4D97-AF65-F5344CB8AC3E}">
        <p14:creationId xmlns:p14="http://schemas.microsoft.com/office/powerpoint/2010/main" val="424948482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1EB753-8762-44EE-B5E2-22E4D15A2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99" y="2347070"/>
            <a:ext cx="7404101" cy="177783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20A845-FA9A-4ED9-99E1-1789025DB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User Permissions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1C64DC7-E7F9-46AC-BCC7-BCDB76D9EE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031051"/>
          </a:xfrm>
        </p:spPr>
        <p:txBody>
          <a:bodyPr/>
          <a:lstStyle/>
          <a:p>
            <a:r>
              <a:rPr lang="en-US" b="1" dirty="0"/>
              <a:t>Edit User</a:t>
            </a:r>
            <a:r>
              <a:rPr lang="en-US" dirty="0"/>
              <a:t> page make it possible to assign user to a customer tenant</a:t>
            </a:r>
          </a:p>
          <a:p>
            <a:r>
              <a:rPr lang="en-US" dirty="0"/>
              <a:t>Users can optionally be assigned permissions for Edit and Create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F3D49D5-C2CA-461F-AD82-F215B40BDE3D}"/>
              </a:ext>
            </a:extLst>
          </p:cNvPr>
          <p:cNvSpPr/>
          <p:nvPr/>
        </p:nvSpPr>
        <p:spPr>
          <a:xfrm>
            <a:off x="6614330" y="3291811"/>
            <a:ext cx="743578" cy="452176"/>
          </a:xfrm>
          <a:prstGeom prst="rightArrow">
            <a:avLst/>
          </a:prstGeom>
          <a:solidFill>
            <a:srgbClr val="A5002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878FAA-6379-46AE-905D-1422DB731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701" y="4311635"/>
            <a:ext cx="5946774" cy="253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893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3F7E5-D3EB-4204-B406-6A1AE1D9D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AppOwnsDataClient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C5952-3737-4E4D-ADDE-3A13B3C096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2246769"/>
          </a:xfrm>
        </p:spPr>
        <p:txBody>
          <a:bodyPr/>
          <a:lstStyle/>
          <a:p>
            <a:r>
              <a:rPr lang="en-US" sz="2400" dirty="0"/>
              <a:t>Built as simple </a:t>
            </a:r>
            <a:r>
              <a:rPr lang="en-US" sz="2400" b="1" dirty="0"/>
              <a:t>Single Page Application (SPA)</a:t>
            </a:r>
          </a:p>
          <a:p>
            <a:r>
              <a:rPr lang="en-US" sz="2400" dirty="0"/>
              <a:t>Client </a:t>
            </a:r>
            <a:r>
              <a:rPr lang="en-US" sz="2400" b="1" dirty="0"/>
              <a:t>authenticates user</a:t>
            </a:r>
            <a:r>
              <a:rPr lang="en-US" sz="2400" dirty="0"/>
              <a:t> and acquires </a:t>
            </a:r>
            <a:r>
              <a:rPr lang="en-US" sz="2400" b="1" dirty="0"/>
              <a:t>access tokens</a:t>
            </a:r>
            <a:r>
              <a:rPr lang="en-US" sz="2400" dirty="0"/>
              <a:t> to call AppOwnsDataWebApi</a:t>
            </a:r>
          </a:p>
          <a:p>
            <a:r>
              <a:rPr lang="en-US" sz="2400" dirty="0"/>
              <a:t>Project configured with </a:t>
            </a:r>
            <a:r>
              <a:rPr lang="en-US" sz="2400" b="1" dirty="0"/>
              <a:t>node.js</a:t>
            </a:r>
            <a:r>
              <a:rPr lang="en-US" sz="2400" dirty="0"/>
              <a:t> and </a:t>
            </a:r>
            <a:r>
              <a:rPr lang="en-US" sz="2400" b="1" dirty="0"/>
              <a:t>webpack</a:t>
            </a:r>
            <a:r>
              <a:rPr lang="en-US" sz="2400" dirty="0"/>
              <a:t> to support </a:t>
            </a:r>
            <a:r>
              <a:rPr lang="en-US" sz="2400" b="1" dirty="0"/>
              <a:t>Typescript</a:t>
            </a:r>
            <a:r>
              <a:rPr lang="en-US" sz="2400" dirty="0"/>
              <a:t> compilation</a:t>
            </a:r>
          </a:p>
          <a:p>
            <a:r>
              <a:rPr lang="en-US" sz="2400" dirty="0"/>
              <a:t>Project includes node.js packages for </a:t>
            </a:r>
            <a:r>
              <a:rPr lang="en-US" sz="2400" b="1" dirty="0"/>
              <a:t>jQuery</a:t>
            </a:r>
            <a:r>
              <a:rPr lang="en-US" sz="2400" dirty="0"/>
              <a:t> and </a:t>
            </a:r>
            <a:r>
              <a:rPr lang="en-US" sz="2400" b="1" dirty="0"/>
              <a:t>Power BI JavaScript API</a:t>
            </a:r>
          </a:p>
          <a:p>
            <a:r>
              <a:rPr lang="en-US" sz="2400" dirty="0"/>
              <a:t>Project easily extended to support development with </a:t>
            </a:r>
            <a:r>
              <a:rPr lang="en-US" sz="2400" b="1" dirty="0"/>
              <a:t>React</a:t>
            </a:r>
            <a:r>
              <a:rPr lang="en-US" sz="2400" dirty="0"/>
              <a:t> or </a:t>
            </a:r>
            <a:r>
              <a:rPr lang="en-US" sz="2400" b="1" dirty="0"/>
              <a:t>Angular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7CEC8C-63BC-48D8-AA05-F8A7BBFBC23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42" y="3557778"/>
            <a:ext cx="5980386" cy="32462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0E61A-E731-4F93-9F0D-110F21F39CB7}"/>
              </a:ext>
            </a:extLst>
          </p:cNvPr>
          <p:cNvGrpSpPr/>
          <p:nvPr/>
        </p:nvGrpSpPr>
        <p:grpSpPr>
          <a:xfrm>
            <a:off x="7082350" y="4546005"/>
            <a:ext cx="4837573" cy="966424"/>
            <a:chOff x="493426" y="1242095"/>
            <a:chExt cx="7024256" cy="171450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76B4C35-62D9-4C20-9844-4C8A554E9B5D}"/>
                </a:ext>
              </a:extLst>
            </p:cNvPr>
            <p:cNvSpPr/>
            <p:nvPr/>
          </p:nvSpPr>
          <p:spPr bwMode="auto">
            <a:xfrm>
              <a:off x="493426" y="1242095"/>
              <a:ext cx="7024256" cy="17145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FFD22F9-F3C9-4FC3-9FD6-AFA5A6316F74}"/>
                </a:ext>
              </a:extLst>
            </p:cNvPr>
            <p:cNvSpPr/>
            <p:nvPr/>
          </p:nvSpPr>
          <p:spPr>
            <a:xfrm>
              <a:off x="4894874" y="1513263"/>
              <a:ext cx="2515418" cy="117216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A923FC5-E11B-482C-8350-A47AE8B889EA}"/>
                </a:ext>
              </a:extLst>
            </p:cNvPr>
            <p:cNvSpPr/>
            <p:nvPr/>
          </p:nvSpPr>
          <p:spPr>
            <a:xfrm>
              <a:off x="800494" y="1513263"/>
              <a:ext cx="2515418" cy="1172165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B3380D4-90D2-4379-BB8E-D4F2F11A150A}"/>
                </a:ext>
              </a:extLst>
            </p:cNvPr>
            <p:cNvCxnSpPr>
              <a:cxnSpLocks/>
              <a:stCxn id="20" idx="3"/>
              <a:endCxn id="19" idx="1"/>
            </p:cNvCxnSpPr>
            <p:nvPr/>
          </p:nvCxnSpPr>
          <p:spPr>
            <a:xfrm>
              <a:off x="3315912" y="2099346"/>
              <a:ext cx="1578962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7313CC5-6D4F-4131-B613-6B0A7EAE0DA0}"/>
                </a:ext>
              </a:extLst>
            </p:cNvPr>
            <p:cNvSpPr/>
            <p:nvPr/>
          </p:nvSpPr>
          <p:spPr>
            <a:xfrm>
              <a:off x="3510329" y="1741697"/>
              <a:ext cx="1005280" cy="7152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Azure AD</a:t>
              </a:r>
            </a:p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Client 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321957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6921E-4D65-4156-8045-6079D3E25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Authoring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B6ACEC-776B-4553-B4EC-95A8D3C179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AppOwnsDataClient demonstrates report authoring features</a:t>
            </a:r>
          </a:p>
          <a:p>
            <a:pPr lvl="1"/>
            <a:r>
              <a:rPr lang="en-US" dirty="0"/>
              <a:t>Users with </a:t>
            </a:r>
            <a:r>
              <a:rPr lang="en-US" b="1" dirty="0"/>
              <a:t>edit permissions</a:t>
            </a:r>
            <a:r>
              <a:rPr lang="en-US" dirty="0"/>
              <a:t> can move report into edit view and customize layout</a:t>
            </a:r>
          </a:p>
          <a:p>
            <a:pPr lvl="1"/>
            <a:r>
              <a:rPr lang="en-US" dirty="0"/>
              <a:t>Users with </a:t>
            </a:r>
            <a:r>
              <a:rPr lang="en-US" b="1" dirty="0"/>
              <a:t>create permissions</a:t>
            </a:r>
            <a:r>
              <a:rPr lang="en-US" dirty="0"/>
              <a:t> can create new reports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6E8200-27A8-45A4-899C-784F6BECECD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066" y="2452904"/>
            <a:ext cx="7638218" cy="41742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303046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79E3A-6299-44C9-88C1-74EC1513C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E7426-3285-4B0C-A6C4-C8AC99F6D4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Supporting mobile devices is a common application requirement</a:t>
            </a:r>
          </a:p>
          <a:p>
            <a:pPr lvl="1"/>
            <a:r>
              <a:rPr lang="en-US" dirty="0"/>
              <a:t>AppOwnsDataClient demonstrates </a:t>
            </a:r>
            <a:r>
              <a:rPr lang="en-US" b="1" dirty="0"/>
              <a:t>responsive design strategy</a:t>
            </a:r>
          </a:p>
          <a:p>
            <a:pPr lvl="1"/>
            <a:r>
              <a:rPr lang="en-US" dirty="0"/>
              <a:t>Power BI report template designed with </a:t>
            </a:r>
            <a:r>
              <a:rPr lang="en-US" b="1" dirty="0"/>
              <a:t>master view</a:t>
            </a:r>
            <a:r>
              <a:rPr lang="en-US" dirty="0"/>
              <a:t> and </a:t>
            </a:r>
            <a:r>
              <a:rPr lang="en-US" b="1" dirty="0"/>
              <a:t>mobile view</a:t>
            </a:r>
          </a:p>
          <a:p>
            <a:pPr lvl="1"/>
            <a:r>
              <a:rPr lang="en-US" dirty="0"/>
              <a:t>Client app has logic to switch between master view and mobile view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5F7E43-6A92-4386-9811-0290715F981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601" y="3326082"/>
            <a:ext cx="1596349" cy="27697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4D6AE-64F6-4BFA-88D4-236B7B7EDD7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399" y="3287055"/>
            <a:ext cx="5168301" cy="28478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13CE608-1412-4555-B077-8A9133112E17}"/>
              </a:ext>
            </a:extLst>
          </p:cNvPr>
          <p:cNvSpPr/>
          <p:nvPr/>
        </p:nvSpPr>
        <p:spPr bwMode="auto">
          <a:xfrm>
            <a:off x="6872976" y="4192908"/>
            <a:ext cx="1596349" cy="987137"/>
          </a:xfrm>
          <a:prstGeom prst="rightArrow">
            <a:avLst/>
          </a:prstGeom>
          <a:solidFill>
            <a:srgbClr val="A5002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ln w="12700">
                <a:solidFill>
                  <a:schemeClr val="tx1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20504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81868-92E4-4EE7-BFC0-B2087E636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AppOwnsDataWebApi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226DDF-C0A7-4527-9709-B49BAB8C33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149481"/>
            <a:ext cx="11239464" cy="1908215"/>
          </a:xfrm>
        </p:spPr>
        <p:txBody>
          <a:bodyPr/>
          <a:lstStyle/>
          <a:p>
            <a:r>
              <a:rPr lang="en-US" sz="2400" dirty="0"/>
              <a:t>Provides service-oriented architecture endpoints for AppOwnsDataClient</a:t>
            </a:r>
          </a:p>
          <a:p>
            <a:pPr lvl="1"/>
            <a:r>
              <a:rPr lang="en-US" sz="2000" dirty="0"/>
              <a:t>Provides endpoint to </a:t>
            </a:r>
            <a:r>
              <a:rPr lang="en-US" sz="2000" b="1" dirty="0"/>
              <a:t>process user login</a:t>
            </a:r>
          </a:p>
          <a:p>
            <a:pPr lvl="1"/>
            <a:r>
              <a:rPr lang="en-US" sz="2000" dirty="0"/>
              <a:t>Provides endpoint to </a:t>
            </a:r>
            <a:r>
              <a:rPr lang="en-US" sz="2000" b="1" dirty="0"/>
              <a:t>retrieve embedding data and embed tokens</a:t>
            </a:r>
          </a:p>
          <a:p>
            <a:pPr lvl="1"/>
            <a:r>
              <a:rPr lang="en-US" sz="2000" dirty="0"/>
              <a:t>Provides endpoint to </a:t>
            </a:r>
            <a:r>
              <a:rPr lang="en-US" sz="2000" b="1" dirty="0"/>
              <a:t>log activity events</a:t>
            </a:r>
            <a:r>
              <a:rPr lang="en-US" sz="2000" dirty="0"/>
              <a:t> to be recorded in AppOwnsDataDB</a:t>
            </a:r>
          </a:p>
          <a:p>
            <a:pPr lvl="1"/>
            <a:endParaRPr lang="en-US" sz="2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B6792B-07C9-413F-AA19-5BB1F291B629}"/>
              </a:ext>
            </a:extLst>
          </p:cNvPr>
          <p:cNvGrpSpPr/>
          <p:nvPr/>
        </p:nvGrpSpPr>
        <p:grpSpPr>
          <a:xfrm>
            <a:off x="1288995" y="2977050"/>
            <a:ext cx="9838000" cy="2867994"/>
            <a:chOff x="514690" y="2618404"/>
            <a:chExt cx="10952013" cy="339782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902409E-ECA4-4CA8-B227-CC632EA91DBF}"/>
                </a:ext>
              </a:extLst>
            </p:cNvPr>
            <p:cNvSpPr/>
            <p:nvPr/>
          </p:nvSpPr>
          <p:spPr bwMode="auto">
            <a:xfrm>
              <a:off x="514690" y="2618404"/>
              <a:ext cx="10952013" cy="33978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3373794-1E5E-4BBC-90F9-6E6002CE7AC2}"/>
                </a:ext>
              </a:extLst>
            </p:cNvPr>
            <p:cNvSpPr/>
            <p:nvPr/>
          </p:nvSpPr>
          <p:spPr>
            <a:xfrm>
              <a:off x="8674032" y="2808261"/>
              <a:ext cx="2579185" cy="1172167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>
                  <a:latin typeface="Arial Black" panose="020B0A04020102020204" pitchFamily="34" charset="0"/>
                </a:rPr>
                <a:t>Power BI REST API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F39F322-28C7-474C-9639-6239498121D9}"/>
                </a:ext>
              </a:extLst>
            </p:cNvPr>
            <p:cNvSpPr/>
            <p:nvPr/>
          </p:nvSpPr>
          <p:spPr>
            <a:xfrm>
              <a:off x="4707535" y="2808261"/>
              <a:ext cx="2579185" cy="1172166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BC2B0EC-327D-49FE-999B-8CA2D8604C2A}"/>
                </a:ext>
              </a:extLst>
            </p:cNvPr>
            <p:cNvSpPr/>
            <p:nvPr/>
          </p:nvSpPr>
          <p:spPr>
            <a:xfrm>
              <a:off x="676922" y="2808261"/>
              <a:ext cx="2579185" cy="1172166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D301911-E703-4F06-80CC-FFB6F615E153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7286721" y="3394345"/>
              <a:ext cx="1387311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6AD92A4-4311-4078-AFE4-1AC5B41896EC}"/>
                </a:ext>
              </a:extLst>
            </p:cNvPr>
            <p:cNvCxnSpPr>
              <a:cxnSpLocks/>
              <a:stCxn id="11" idx="3"/>
              <a:endCxn id="10" idx="1"/>
            </p:cNvCxnSpPr>
            <p:nvPr/>
          </p:nvCxnSpPr>
          <p:spPr>
            <a:xfrm>
              <a:off x="3256107" y="3394345"/>
              <a:ext cx="1451428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lowchart: Magnetic Disk 13">
              <a:extLst>
                <a:ext uri="{FF2B5EF4-FFF2-40B4-BE49-F238E27FC236}">
                  <a16:creationId xmlns:a16="http://schemas.microsoft.com/office/drawing/2014/main" id="{CBEBA2BF-974D-48D1-9B2C-EF3FA27550BA}"/>
                </a:ext>
              </a:extLst>
            </p:cNvPr>
            <p:cNvSpPr/>
            <p:nvPr/>
          </p:nvSpPr>
          <p:spPr>
            <a:xfrm>
              <a:off x="5146339" y="4688247"/>
              <a:ext cx="1889220" cy="1172166"/>
            </a:xfrm>
            <a:prstGeom prst="flowChartMagneticDisk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>
                  <a:latin typeface="Arial Black" panose="020B0A04020102020204" pitchFamily="34" charset="0"/>
                </a:rPr>
                <a:t>AppOwnsDataDB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DA88E38-86A8-42F6-9D3E-35F4F4B31532}"/>
                </a:ext>
              </a:extLst>
            </p:cNvPr>
            <p:cNvCxnSpPr>
              <a:cxnSpLocks/>
            </p:cNvCxnSpPr>
            <p:nvPr/>
          </p:nvCxnSpPr>
          <p:spPr>
            <a:xfrm>
              <a:off x="6034799" y="4062603"/>
              <a:ext cx="0" cy="530436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150E685-E7E0-44F7-9143-853168F39492}"/>
                </a:ext>
              </a:extLst>
            </p:cNvPr>
            <p:cNvCxnSpPr>
              <a:cxnSpLocks/>
            </p:cNvCxnSpPr>
            <p:nvPr/>
          </p:nvCxnSpPr>
          <p:spPr>
            <a:xfrm>
              <a:off x="6166448" y="4062602"/>
              <a:ext cx="0" cy="53043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3597A10-0DDB-42E9-9A2C-6ED203611E89}"/>
                </a:ext>
              </a:extLst>
            </p:cNvPr>
            <p:cNvSpPr/>
            <p:nvPr/>
          </p:nvSpPr>
          <p:spPr>
            <a:xfrm>
              <a:off x="3527191" y="3036695"/>
              <a:ext cx="973376" cy="71529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2" dirty="0">
                  <a:solidFill>
                    <a:schemeClr val="tx1"/>
                  </a:solidFill>
                </a:rPr>
                <a:t>Azure AD Client App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A43C88-694C-4F8D-9649-FC02AEA7778A}"/>
                </a:ext>
              </a:extLst>
            </p:cNvPr>
            <p:cNvSpPr/>
            <p:nvPr/>
          </p:nvSpPr>
          <p:spPr>
            <a:xfrm>
              <a:off x="7493687" y="3036695"/>
              <a:ext cx="973376" cy="71529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2" dirty="0">
                  <a:solidFill>
                    <a:schemeClr val="tx1"/>
                  </a:solidFill>
                </a:rPr>
                <a:t>Azure AD Service 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558445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C8199-0360-4B03-84EC-171BEB2DA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Providers and App-Owns-Data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40B30-18A6-4ABC-8B2E-A9712DF0E1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3108543"/>
          </a:xfrm>
        </p:spPr>
        <p:txBody>
          <a:bodyPr/>
          <a:lstStyle/>
          <a:p>
            <a:r>
              <a:rPr lang="en-US" dirty="0"/>
              <a:t>App-Owns-Data development allows you to pick any identity provider</a:t>
            </a:r>
          </a:p>
          <a:p>
            <a:pPr lvl="1"/>
            <a:r>
              <a:rPr lang="en-US" dirty="0"/>
              <a:t>Identity provider responsible for authenticating user and validating </a:t>
            </a:r>
            <a:r>
              <a:rPr lang="en-US" dirty="0" err="1"/>
              <a:t>LoginID</a:t>
            </a:r>
            <a:endParaRPr lang="en-US" dirty="0"/>
          </a:p>
          <a:p>
            <a:pPr lvl="1"/>
            <a:r>
              <a:rPr lang="en-US" dirty="0"/>
              <a:t>App-Owns-Data Starter Kit uses Azure AD as client app identity provider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Solution architecture designed to facilitate switching out the identity provider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E9CDE22-16CA-4132-9764-134C7BED366E}"/>
              </a:ext>
            </a:extLst>
          </p:cNvPr>
          <p:cNvGrpSpPr/>
          <p:nvPr/>
        </p:nvGrpSpPr>
        <p:grpSpPr>
          <a:xfrm>
            <a:off x="1370422" y="2763756"/>
            <a:ext cx="4837573" cy="966424"/>
            <a:chOff x="493426" y="1242095"/>
            <a:chExt cx="7024256" cy="17145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33A1E94-4984-4405-9205-5ECC34E045D6}"/>
                </a:ext>
              </a:extLst>
            </p:cNvPr>
            <p:cNvSpPr/>
            <p:nvPr/>
          </p:nvSpPr>
          <p:spPr bwMode="auto">
            <a:xfrm>
              <a:off x="493426" y="1242095"/>
              <a:ext cx="7024256" cy="17145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004FB74-95A6-419F-9B66-3208DFBB9B7C}"/>
                </a:ext>
              </a:extLst>
            </p:cNvPr>
            <p:cNvSpPr/>
            <p:nvPr/>
          </p:nvSpPr>
          <p:spPr>
            <a:xfrm>
              <a:off x="4894874" y="1513263"/>
              <a:ext cx="2515418" cy="117216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B1446E0-F967-4CF3-A431-DD14862E451F}"/>
                </a:ext>
              </a:extLst>
            </p:cNvPr>
            <p:cNvSpPr/>
            <p:nvPr/>
          </p:nvSpPr>
          <p:spPr>
            <a:xfrm>
              <a:off x="800494" y="1513263"/>
              <a:ext cx="2515418" cy="1172165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5E9E6CD-C46B-433E-8100-A1CFFEAD7EB1}"/>
                </a:ext>
              </a:extLst>
            </p:cNvPr>
            <p:cNvCxnSpPr>
              <a:cxnSpLocks/>
              <a:stCxn id="7" idx="3"/>
              <a:endCxn id="6" idx="1"/>
            </p:cNvCxnSpPr>
            <p:nvPr/>
          </p:nvCxnSpPr>
          <p:spPr>
            <a:xfrm>
              <a:off x="3315912" y="2099346"/>
              <a:ext cx="1578962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030C7D-2C30-478B-AA00-F16457425D10}"/>
                </a:ext>
              </a:extLst>
            </p:cNvPr>
            <p:cNvSpPr/>
            <p:nvPr/>
          </p:nvSpPr>
          <p:spPr>
            <a:xfrm>
              <a:off x="3510329" y="1741697"/>
              <a:ext cx="1005280" cy="7152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Azure AD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A6A234E-AA29-47AF-AD63-B8670CD3009E}"/>
              </a:ext>
            </a:extLst>
          </p:cNvPr>
          <p:cNvGrpSpPr/>
          <p:nvPr/>
        </p:nvGrpSpPr>
        <p:grpSpPr>
          <a:xfrm>
            <a:off x="1338898" y="4517618"/>
            <a:ext cx="4837573" cy="966424"/>
            <a:chOff x="493426" y="1242095"/>
            <a:chExt cx="7024256" cy="171450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EABDB16-6A92-4352-9A15-08A53A372AC4}"/>
                </a:ext>
              </a:extLst>
            </p:cNvPr>
            <p:cNvSpPr/>
            <p:nvPr/>
          </p:nvSpPr>
          <p:spPr bwMode="auto">
            <a:xfrm>
              <a:off x="493426" y="1242095"/>
              <a:ext cx="7024256" cy="17145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FE6648C-7CA3-42BE-8059-1C3304D2963A}"/>
                </a:ext>
              </a:extLst>
            </p:cNvPr>
            <p:cNvSpPr/>
            <p:nvPr/>
          </p:nvSpPr>
          <p:spPr>
            <a:xfrm>
              <a:off x="4894874" y="1513263"/>
              <a:ext cx="2515418" cy="117216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EB0178C-BC25-42C9-BDE4-9EF37CACEFCC}"/>
                </a:ext>
              </a:extLst>
            </p:cNvPr>
            <p:cNvSpPr/>
            <p:nvPr/>
          </p:nvSpPr>
          <p:spPr>
            <a:xfrm>
              <a:off x="800494" y="1513263"/>
              <a:ext cx="2515418" cy="1172165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9558D82-E75F-4D79-B4D1-4B176D1ED1C6}"/>
                </a:ext>
              </a:extLst>
            </p:cNvPr>
            <p:cNvCxnSpPr>
              <a:cxnSpLocks/>
              <a:stCxn id="16" idx="3"/>
              <a:endCxn id="15" idx="1"/>
            </p:cNvCxnSpPr>
            <p:nvPr/>
          </p:nvCxnSpPr>
          <p:spPr>
            <a:xfrm>
              <a:off x="3315912" y="2099346"/>
              <a:ext cx="1578962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7DA9730-2F34-422C-B384-6A9F3614E297}"/>
                </a:ext>
              </a:extLst>
            </p:cNvPr>
            <p:cNvSpPr/>
            <p:nvPr/>
          </p:nvSpPr>
          <p:spPr>
            <a:xfrm>
              <a:off x="3491930" y="1741697"/>
              <a:ext cx="1066682" cy="7152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OneLogin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D0979D6-F334-4AAD-A5F0-7E4CAE392BAC}"/>
              </a:ext>
            </a:extLst>
          </p:cNvPr>
          <p:cNvGrpSpPr/>
          <p:nvPr/>
        </p:nvGrpSpPr>
        <p:grpSpPr>
          <a:xfrm>
            <a:off x="6672895" y="4517618"/>
            <a:ext cx="4837573" cy="966424"/>
            <a:chOff x="493426" y="1242095"/>
            <a:chExt cx="7024256" cy="17145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9C7406A-6048-4CF5-B670-AE17D1E183FE}"/>
                </a:ext>
              </a:extLst>
            </p:cNvPr>
            <p:cNvSpPr/>
            <p:nvPr/>
          </p:nvSpPr>
          <p:spPr bwMode="auto">
            <a:xfrm>
              <a:off x="493426" y="1242095"/>
              <a:ext cx="7024256" cy="17145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57415DF4-6A55-4D55-828E-A72DAFBABB98}"/>
                </a:ext>
              </a:extLst>
            </p:cNvPr>
            <p:cNvSpPr/>
            <p:nvPr/>
          </p:nvSpPr>
          <p:spPr>
            <a:xfrm>
              <a:off x="4894874" y="1513263"/>
              <a:ext cx="2515418" cy="117216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5682C98-B1F8-476B-88FA-9E8B1B9DC7BB}"/>
                </a:ext>
              </a:extLst>
            </p:cNvPr>
            <p:cNvSpPr/>
            <p:nvPr/>
          </p:nvSpPr>
          <p:spPr>
            <a:xfrm>
              <a:off x="800494" y="1513263"/>
              <a:ext cx="2515418" cy="1172165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1E4D0D1-82C6-4420-B540-0648AE34FA83}"/>
                </a:ext>
              </a:extLst>
            </p:cNvPr>
            <p:cNvCxnSpPr>
              <a:cxnSpLocks/>
              <a:stCxn id="22" idx="3"/>
              <a:endCxn id="21" idx="1"/>
            </p:cNvCxnSpPr>
            <p:nvPr/>
          </p:nvCxnSpPr>
          <p:spPr>
            <a:xfrm>
              <a:off x="3315912" y="2099346"/>
              <a:ext cx="1578962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A209400-2C96-434E-A9AA-6C30BA874C16}"/>
                </a:ext>
              </a:extLst>
            </p:cNvPr>
            <p:cNvSpPr/>
            <p:nvPr/>
          </p:nvSpPr>
          <p:spPr>
            <a:xfrm>
              <a:off x="3510329" y="1741697"/>
              <a:ext cx="1005280" cy="71529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PING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F634D07-1F0F-4603-A74A-7F789885786D}"/>
              </a:ext>
            </a:extLst>
          </p:cNvPr>
          <p:cNvGrpSpPr/>
          <p:nvPr/>
        </p:nvGrpSpPr>
        <p:grpSpPr>
          <a:xfrm>
            <a:off x="1359261" y="5798274"/>
            <a:ext cx="4837573" cy="966424"/>
            <a:chOff x="493426" y="1242095"/>
            <a:chExt cx="7024256" cy="171450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47F73A1-BBFE-48E8-890A-BFEF7D54A9DB}"/>
                </a:ext>
              </a:extLst>
            </p:cNvPr>
            <p:cNvSpPr/>
            <p:nvPr/>
          </p:nvSpPr>
          <p:spPr bwMode="auto">
            <a:xfrm>
              <a:off x="493426" y="1242095"/>
              <a:ext cx="7024256" cy="17145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F06FE3F-0F8F-40C1-B684-D6FE0C0A1D81}"/>
                </a:ext>
              </a:extLst>
            </p:cNvPr>
            <p:cNvSpPr/>
            <p:nvPr/>
          </p:nvSpPr>
          <p:spPr>
            <a:xfrm>
              <a:off x="4894874" y="1513263"/>
              <a:ext cx="2515418" cy="117216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85C8C522-AAA9-443B-9680-8CEAABFA0239}"/>
                </a:ext>
              </a:extLst>
            </p:cNvPr>
            <p:cNvSpPr/>
            <p:nvPr/>
          </p:nvSpPr>
          <p:spPr>
            <a:xfrm>
              <a:off x="800494" y="1513263"/>
              <a:ext cx="2515418" cy="1172165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FBC252F-A810-414D-9EF3-B5C6D89F4F28}"/>
                </a:ext>
              </a:extLst>
            </p:cNvPr>
            <p:cNvCxnSpPr>
              <a:cxnSpLocks/>
              <a:stCxn id="28" idx="3"/>
              <a:endCxn id="27" idx="1"/>
            </p:cNvCxnSpPr>
            <p:nvPr/>
          </p:nvCxnSpPr>
          <p:spPr>
            <a:xfrm>
              <a:off x="3315912" y="2099346"/>
              <a:ext cx="1578962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7F0C40B-8E3D-48A9-9845-41F3BB453FB9}"/>
                </a:ext>
              </a:extLst>
            </p:cNvPr>
            <p:cNvSpPr/>
            <p:nvPr/>
          </p:nvSpPr>
          <p:spPr>
            <a:xfrm>
              <a:off x="3510329" y="1741697"/>
              <a:ext cx="1005280" cy="71529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Okta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DAC5241-445F-4DA2-BDBA-82574F4C8538}"/>
              </a:ext>
            </a:extLst>
          </p:cNvPr>
          <p:cNvGrpSpPr/>
          <p:nvPr/>
        </p:nvGrpSpPr>
        <p:grpSpPr>
          <a:xfrm>
            <a:off x="6672895" y="5780096"/>
            <a:ext cx="4837573" cy="966424"/>
            <a:chOff x="493426" y="1242095"/>
            <a:chExt cx="7024256" cy="171450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51A31AB-999D-4118-852B-709F5E28E9FF}"/>
                </a:ext>
              </a:extLst>
            </p:cNvPr>
            <p:cNvSpPr/>
            <p:nvPr/>
          </p:nvSpPr>
          <p:spPr bwMode="auto">
            <a:xfrm>
              <a:off x="493426" y="1242095"/>
              <a:ext cx="7024256" cy="17145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1EB176B7-1BFE-42C9-95E7-A526668CDECF}"/>
                </a:ext>
              </a:extLst>
            </p:cNvPr>
            <p:cNvSpPr/>
            <p:nvPr/>
          </p:nvSpPr>
          <p:spPr>
            <a:xfrm>
              <a:off x="4894874" y="1513263"/>
              <a:ext cx="2515418" cy="117216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546C15A5-3704-4FE5-A83B-B26C847AA593}"/>
                </a:ext>
              </a:extLst>
            </p:cNvPr>
            <p:cNvSpPr/>
            <p:nvPr/>
          </p:nvSpPr>
          <p:spPr>
            <a:xfrm>
              <a:off x="800494" y="1513263"/>
              <a:ext cx="2515418" cy="1172165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467AD95-038A-4FC4-AFCF-FD978ED41B6E}"/>
                </a:ext>
              </a:extLst>
            </p:cNvPr>
            <p:cNvCxnSpPr>
              <a:cxnSpLocks/>
              <a:stCxn id="34" idx="3"/>
              <a:endCxn id="33" idx="1"/>
            </p:cNvCxnSpPr>
            <p:nvPr/>
          </p:nvCxnSpPr>
          <p:spPr>
            <a:xfrm>
              <a:off x="3315912" y="2099346"/>
              <a:ext cx="1578962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E1D3F75-DBF0-421F-BB5F-D5BA6390A192}"/>
                </a:ext>
              </a:extLst>
            </p:cNvPr>
            <p:cNvSpPr/>
            <p:nvPr/>
          </p:nvSpPr>
          <p:spPr>
            <a:xfrm>
              <a:off x="3510329" y="1741697"/>
              <a:ext cx="1005280" cy="71529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Auth0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31322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47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Solution Architecture</a:t>
            </a:r>
          </a:p>
          <a:p>
            <a:r>
              <a:rPr lang="en-US" dirty="0"/>
              <a:t>Set up your development environment</a:t>
            </a:r>
          </a:p>
          <a:p>
            <a:r>
              <a:rPr lang="en-US" dirty="0"/>
              <a:t>Open the App-Owns-Data Starter Kit in Visual Studio </a:t>
            </a:r>
          </a:p>
          <a:p>
            <a:r>
              <a:rPr lang="en-US" dirty="0"/>
              <a:t>Test the AppOwnsDataAdmin application</a:t>
            </a:r>
          </a:p>
          <a:p>
            <a:r>
              <a:rPr lang="en-US" dirty="0"/>
              <a:t>Test the AppOwnsDataClient application</a:t>
            </a:r>
          </a:p>
          <a:p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329034295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3156E-2227-4579-84B7-DDBA7C23E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single service principal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D496E3-A6BE-4F06-A675-AD43EE580C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15909"/>
          </a:xfrm>
        </p:spPr>
        <p:txBody>
          <a:bodyPr/>
          <a:lstStyle/>
          <a:p>
            <a:r>
              <a:rPr lang="en-US" dirty="0"/>
              <a:t>AppOwnsDataAdmin calls Power BI REST API to create and configure workspaces</a:t>
            </a:r>
          </a:p>
          <a:p>
            <a:r>
              <a:rPr lang="en-US" dirty="0"/>
              <a:t>AppOwnsDataWebApi calls Power BI REST API to generate embed tokens </a:t>
            </a:r>
          </a:p>
          <a:p>
            <a:r>
              <a:rPr lang="en-US" dirty="0"/>
              <a:t>Both applications run under identity of single service principal</a:t>
            </a:r>
          </a:p>
          <a:p>
            <a:r>
              <a:rPr lang="en-US" dirty="0"/>
              <a:t>Service principal has admin permissions on any workspaces that it creates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70935F-82AE-42F5-B832-09149A506953}"/>
              </a:ext>
            </a:extLst>
          </p:cNvPr>
          <p:cNvSpPr/>
          <p:nvPr/>
        </p:nvSpPr>
        <p:spPr bwMode="auto">
          <a:xfrm>
            <a:off x="991221" y="3278770"/>
            <a:ext cx="5821561" cy="2026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D7B218C-19C6-4698-8F18-F1736F42749F}"/>
              </a:ext>
            </a:extLst>
          </p:cNvPr>
          <p:cNvSpPr/>
          <p:nvPr/>
        </p:nvSpPr>
        <p:spPr>
          <a:xfrm>
            <a:off x="1228664" y="3457069"/>
            <a:ext cx="1963025" cy="666561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Arial Black" panose="020B0A04020102020204" pitchFamily="34" charset="0"/>
              </a:rPr>
              <a:t>AppOwnsDataAdmin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81F3BB0-3656-41E4-9F81-64EAFC6BB6E6}"/>
              </a:ext>
            </a:extLst>
          </p:cNvPr>
          <p:cNvSpPr/>
          <p:nvPr/>
        </p:nvSpPr>
        <p:spPr>
          <a:xfrm>
            <a:off x="4602143" y="4131226"/>
            <a:ext cx="1963025" cy="57399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Arial Black" panose="020B0A04020102020204" pitchFamily="34" charset="0"/>
              </a:rPr>
              <a:t>Power BI REST API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8B29600-E99F-4360-82E0-DD7F33760854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191689" y="3790350"/>
            <a:ext cx="1370262" cy="555548"/>
          </a:xfrm>
          <a:prstGeom prst="straightConnector1">
            <a:avLst/>
          </a:prstGeom>
          <a:ln w="38100">
            <a:solidFill>
              <a:srgbClr val="A500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2843FCC-F75C-4874-959D-58254B21D30A}"/>
              </a:ext>
            </a:extLst>
          </p:cNvPr>
          <p:cNvSpPr/>
          <p:nvPr/>
        </p:nvSpPr>
        <p:spPr>
          <a:xfrm>
            <a:off x="1218105" y="4418221"/>
            <a:ext cx="1963025" cy="666561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Arial Black" panose="020B0A04020102020204" pitchFamily="34" charset="0"/>
              </a:rPr>
              <a:t>AppOwnsDataWebApi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9F3EBBA-8956-418D-9875-22C84B886C39}"/>
              </a:ext>
            </a:extLst>
          </p:cNvPr>
          <p:cNvSpPr/>
          <p:nvPr/>
        </p:nvSpPr>
        <p:spPr>
          <a:xfrm>
            <a:off x="3459278" y="3866525"/>
            <a:ext cx="692332" cy="4031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Azure AD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12F3015-3980-463D-9C5E-A22F70A482FF}"/>
              </a:ext>
            </a:extLst>
          </p:cNvPr>
          <p:cNvCxnSpPr>
            <a:cxnSpLocks/>
          </p:cNvCxnSpPr>
          <p:nvPr/>
        </p:nvCxnSpPr>
        <p:spPr>
          <a:xfrm flipV="1">
            <a:off x="3180098" y="4527319"/>
            <a:ext cx="1381853" cy="251102"/>
          </a:xfrm>
          <a:prstGeom prst="straightConnector1">
            <a:avLst/>
          </a:prstGeom>
          <a:ln w="38100">
            <a:solidFill>
              <a:srgbClr val="A500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B0A6721-0BC6-46F3-86F1-EC2CE8F97F4A}"/>
              </a:ext>
            </a:extLst>
          </p:cNvPr>
          <p:cNvSpPr/>
          <p:nvPr/>
        </p:nvSpPr>
        <p:spPr>
          <a:xfrm>
            <a:off x="3438159" y="4477580"/>
            <a:ext cx="692332" cy="4031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Azure AD</a:t>
            </a:r>
          </a:p>
        </p:txBody>
      </p:sp>
    </p:spTree>
    <p:extLst>
      <p:ext uri="{BB962C8B-B14F-4D97-AF65-F5344CB8AC3E}">
        <p14:creationId xmlns:p14="http://schemas.microsoft.com/office/powerpoint/2010/main" val="31933335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4ECE38-43FA-4749-8174-FEAE842A826D}"/>
              </a:ext>
            </a:extLst>
          </p:cNvPr>
          <p:cNvSpPr/>
          <p:nvPr/>
        </p:nvSpPr>
        <p:spPr>
          <a:xfrm>
            <a:off x="954593" y="3497262"/>
            <a:ext cx="8460713" cy="14469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29034D-45F3-4693-8722-EB5B1CECB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Login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5BE84-137C-4A3E-8248-E38F01712B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85351"/>
          </a:xfrm>
        </p:spPr>
        <p:txBody>
          <a:bodyPr/>
          <a:lstStyle/>
          <a:p>
            <a:r>
              <a:rPr lang="en-US" sz="2400" dirty="0"/>
              <a:t>AppOwnsDataClient calls UserLogin endpoint after authenticating user</a:t>
            </a:r>
          </a:p>
          <a:p>
            <a:r>
              <a:rPr lang="en-US" sz="2400" dirty="0"/>
              <a:t>AppOwnsDataWebApi updates last login time for existing users</a:t>
            </a:r>
          </a:p>
          <a:p>
            <a:r>
              <a:rPr lang="en-US" sz="2400" dirty="0"/>
              <a:t>AppOwnsDataWebApi creates new record for first-time users</a:t>
            </a:r>
          </a:p>
          <a:p>
            <a:r>
              <a:rPr lang="en-US" sz="2400" dirty="0"/>
              <a:t>New users have no access to content until they are assigned to a customer tenant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9626B47-3A2E-42D3-B5AD-6CB7AB760F43}"/>
              </a:ext>
            </a:extLst>
          </p:cNvPr>
          <p:cNvSpPr/>
          <p:nvPr/>
        </p:nvSpPr>
        <p:spPr>
          <a:xfrm>
            <a:off x="6914299" y="3750688"/>
            <a:ext cx="2316836" cy="98938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latin typeface="Arial Black" panose="020B0A04020102020204" pitchFamily="34" charset="0"/>
              </a:rPr>
              <a:t>AppOwnsDataWebApi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77B6EF4-0E86-4AEF-B019-CC2572DF71C8}"/>
              </a:ext>
            </a:extLst>
          </p:cNvPr>
          <p:cNvSpPr/>
          <p:nvPr/>
        </p:nvSpPr>
        <p:spPr>
          <a:xfrm>
            <a:off x="1103130" y="3750688"/>
            <a:ext cx="2316836" cy="9893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solidFill>
                  <a:schemeClr val="tx1"/>
                </a:solidFill>
                <a:latin typeface="Arial Black" panose="020B0A04020102020204" pitchFamily="34" charset="0"/>
              </a:rPr>
              <a:t>AppOwnsDataClient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601067-5588-4626-B2F6-47AB1E229E50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3419966" y="4245382"/>
            <a:ext cx="3494333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DFF2095-9B91-4737-AB16-AC840858338F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36127" y="3737978"/>
            <a:ext cx="2029610" cy="10148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724090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1081D-49C8-45B8-B97D-8E65275FB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Unassigned users have no access to content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7CE756-A7B4-4387-BA15-5905C4CAEF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New users created without being assigned to tenant</a:t>
            </a:r>
          </a:p>
          <a:p>
            <a:r>
              <a:rPr lang="en-US" dirty="0"/>
              <a:t>Users cannot see content until they are assigned to tenant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594C44-D2EE-4F58-9895-73AE6A0B2B2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33" y="2280416"/>
            <a:ext cx="8539736" cy="27490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021335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5343-117C-43E2-B6A4-3BA97493C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Data View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E1339-A2FF-4BA3-A170-1D325F34B1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862048"/>
          </a:xfrm>
        </p:spPr>
        <p:txBody>
          <a:bodyPr/>
          <a:lstStyle/>
          <a:p>
            <a:r>
              <a:rPr lang="en-US" dirty="0"/>
              <a:t>AppOwnsDataWebApi returns view model to AppOwnsDataClient</a:t>
            </a:r>
          </a:p>
          <a:p>
            <a:pPr lvl="1"/>
            <a:r>
              <a:rPr lang="en-US" dirty="0"/>
              <a:t>View model contains embedding data for reports and datasets</a:t>
            </a:r>
          </a:p>
          <a:p>
            <a:pPr lvl="1"/>
            <a:r>
              <a:rPr lang="en-US" dirty="0"/>
              <a:t>View model contains embed token used to embed reports</a:t>
            </a:r>
          </a:p>
          <a:p>
            <a:pPr lvl="1"/>
            <a:r>
              <a:rPr lang="en-US" dirty="0"/>
              <a:t>Embed tokens contains set of permissions generated for current user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33FA1A-4AFB-4B37-A5F2-C1F199B5EA35}"/>
              </a:ext>
            </a:extLst>
          </p:cNvPr>
          <p:cNvSpPr/>
          <p:nvPr/>
        </p:nvSpPr>
        <p:spPr>
          <a:xfrm>
            <a:off x="1266092" y="3300430"/>
            <a:ext cx="8460713" cy="20754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1EBE1F-1257-4EA0-B661-28ECE114A898}"/>
              </a:ext>
            </a:extLst>
          </p:cNvPr>
          <p:cNvSpPr/>
          <p:nvPr/>
        </p:nvSpPr>
        <p:spPr>
          <a:xfrm>
            <a:off x="7225798" y="3861219"/>
            <a:ext cx="2316836" cy="98938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latin typeface="Arial Black" panose="020B0A04020102020204" pitchFamily="34" charset="0"/>
              </a:rPr>
              <a:t>AppOwnsDataWebApi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B0FF0B-1E3A-4C36-BC36-B566A295A842}"/>
              </a:ext>
            </a:extLst>
          </p:cNvPr>
          <p:cNvSpPr/>
          <p:nvPr/>
        </p:nvSpPr>
        <p:spPr>
          <a:xfrm>
            <a:off x="1414629" y="3861219"/>
            <a:ext cx="2316836" cy="9893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solidFill>
                  <a:schemeClr val="tx1"/>
                </a:solidFill>
                <a:latin typeface="Arial Black" panose="020B0A04020102020204" pitchFamily="34" charset="0"/>
              </a:rPr>
              <a:t>AppOwnsDataClient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669D71-FE04-4C21-B715-5F36A3787B79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3731465" y="4355913"/>
            <a:ext cx="3494333" cy="0"/>
          </a:xfrm>
          <a:prstGeom prst="straightConnector1">
            <a:avLst/>
          </a:prstGeom>
          <a:ln w="57150">
            <a:solidFill>
              <a:srgbClr val="A500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CD18046-78C6-4B9A-9D1E-4217B1ED50E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76213" y="3478748"/>
            <a:ext cx="2150347" cy="17543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253135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61569-D2EA-452B-8D51-03BD5EAF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custom telemetry layer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F08A9-27CA-4F3C-B7B9-7FE3134FDB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862048"/>
          </a:xfrm>
        </p:spPr>
        <p:txBody>
          <a:bodyPr/>
          <a:lstStyle/>
          <a:p>
            <a:r>
              <a:rPr lang="en-US" dirty="0"/>
              <a:t>App-Owns-Data Starter Kit demonstrates adding custom telemetry</a:t>
            </a:r>
          </a:p>
          <a:p>
            <a:pPr lvl="1"/>
            <a:r>
              <a:rPr lang="en-US" dirty="0"/>
              <a:t>AppOwnsDataWebApi exposes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ActivityLog</a:t>
            </a:r>
            <a:r>
              <a:rPr lang="en-US" dirty="0"/>
              <a:t> endpoint</a:t>
            </a:r>
          </a:p>
          <a:p>
            <a:pPr lvl="1"/>
            <a:r>
              <a:rPr lang="en-US" dirty="0"/>
              <a:t>AppOwnsDataClient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logs custom events</a:t>
            </a:r>
            <a:r>
              <a:rPr lang="en-US" dirty="0"/>
              <a:t> by posting to ActivityLog endpoint</a:t>
            </a:r>
          </a:p>
          <a:p>
            <a:pPr lvl="1"/>
            <a:r>
              <a:rPr lang="en-US" dirty="0"/>
              <a:t>AppOwnsDataWebApi </a:t>
            </a:r>
            <a:r>
              <a:rPr lang="en-US" b="1" dirty="0">
                <a:solidFill>
                  <a:srgbClr val="A50021"/>
                </a:solidFill>
              </a:rPr>
              <a:t>records event activity</a:t>
            </a:r>
            <a:r>
              <a:rPr lang="en-US" dirty="0"/>
              <a:t> in AppOwnsDataDB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0B5109-1EF1-4AE9-A0AF-F0BC8CCD46E9}"/>
              </a:ext>
            </a:extLst>
          </p:cNvPr>
          <p:cNvSpPr/>
          <p:nvPr/>
        </p:nvSpPr>
        <p:spPr>
          <a:xfrm>
            <a:off x="1336430" y="3346101"/>
            <a:ext cx="8521003" cy="32154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690A657-EC2C-4985-8F29-62982C630A87}"/>
              </a:ext>
            </a:extLst>
          </p:cNvPr>
          <p:cNvSpPr/>
          <p:nvPr/>
        </p:nvSpPr>
        <p:spPr>
          <a:xfrm>
            <a:off x="7296136" y="3944636"/>
            <a:ext cx="2316836" cy="98938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latin typeface="Arial Black" panose="020B0A04020102020204" pitchFamily="34" charset="0"/>
              </a:rPr>
              <a:t>AppOwnsDataWebApi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EB39B41-7DD8-45DC-BE76-0CB4E9AA74EF}"/>
              </a:ext>
            </a:extLst>
          </p:cNvPr>
          <p:cNvSpPr/>
          <p:nvPr/>
        </p:nvSpPr>
        <p:spPr>
          <a:xfrm>
            <a:off x="1484967" y="3944636"/>
            <a:ext cx="2316836" cy="9893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solidFill>
                  <a:schemeClr val="tx1"/>
                </a:solidFill>
                <a:latin typeface="Arial Black" panose="020B0A04020102020204" pitchFamily="34" charset="0"/>
              </a:rPr>
              <a:t>AppOwnsDataClient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712B60-1B75-40E2-9F83-ECF47378B6C8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>
            <a:off x="3801803" y="4439330"/>
            <a:ext cx="3494333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20571DC-8825-42BA-AD92-80C15D41662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36679" y="3552326"/>
            <a:ext cx="2022763" cy="18034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4280BBF2-3889-4D56-8C25-A1B21BE04E2F}"/>
              </a:ext>
            </a:extLst>
          </p:cNvPr>
          <p:cNvSpPr/>
          <p:nvPr/>
        </p:nvSpPr>
        <p:spPr>
          <a:xfrm>
            <a:off x="7633707" y="5377838"/>
            <a:ext cx="1697053" cy="989387"/>
          </a:xfrm>
          <a:prstGeom prst="flowChartMagneticDisk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latin typeface="Arial Black" panose="020B0A04020102020204" pitchFamily="34" charset="0"/>
              </a:rPr>
              <a:t>AppOwnsDataDB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C2D5A21-C340-4B08-A21B-20EEB83AEC0C}"/>
              </a:ext>
            </a:extLst>
          </p:cNvPr>
          <p:cNvCxnSpPr>
            <a:cxnSpLocks/>
          </p:cNvCxnSpPr>
          <p:nvPr/>
        </p:nvCxnSpPr>
        <p:spPr>
          <a:xfrm>
            <a:off x="8482234" y="4930114"/>
            <a:ext cx="0" cy="44772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93973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A2DD8-2A68-4BA7-ABC0-15480DED2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User Activity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5B827B-DE8E-40AD-8C56-357ED4F526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Activity log data stored in ActivityLog table of AppOwnsDataDB</a:t>
            </a:r>
          </a:p>
          <a:p>
            <a:pPr lvl="1"/>
            <a:r>
              <a:rPr lang="en-US" dirty="0"/>
              <a:t>Makes it possible to monitor user activity with Power BI Desktop project</a:t>
            </a:r>
          </a:p>
          <a:p>
            <a:pPr lvl="1"/>
            <a:r>
              <a:rPr lang="en-US" dirty="0"/>
              <a:t>App-Owns-Data Starter Kit provides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9D3A41-3036-41CB-83A1-2E8C5D27B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353" y="2695380"/>
            <a:ext cx="10437089" cy="245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4673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89CC-F758-4C18-AE78-C4513E164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Report Performance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67507B-69C8-48F0-B429-F161A2120D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15772"/>
          </a:xfrm>
        </p:spPr>
        <p:txBody>
          <a:bodyPr/>
          <a:lstStyle/>
          <a:p>
            <a:r>
              <a:rPr lang="en-US" b="1" dirty="0" err="1"/>
              <a:t>ViewReport</a:t>
            </a:r>
            <a:r>
              <a:rPr lang="en-US" dirty="0"/>
              <a:t> activity logged with perf data for </a:t>
            </a:r>
            <a:r>
              <a:rPr lang="en-US" b="1" dirty="0" err="1"/>
              <a:t>LoadDuration</a:t>
            </a:r>
            <a:r>
              <a:rPr lang="en-US" dirty="0"/>
              <a:t> and </a:t>
            </a:r>
            <a:r>
              <a:rPr lang="en-US" b="1" dirty="0" err="1"/>
              <a:t>RenderDuration</a:t>
            </a:r>
            <a:endParaRPr lang="en-US" b="1" dirty="0"/>
          </a:p>
          <a:p>
            <a:r>
              <a:rPr lang="en-US" dirty="0"/>
              <a:t>Allows for monitoring/analysis of report performance across multi-tenant environment</a:t>
            </a:r>
          </a:p>
          <a:p>
            <a:r>
              <a:rPr lang="en-US" dirty="0"/>
              <a:t>Allows for early detection of performance problems affecting user experience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9EF25F-B373-4E6E-B06F-CBC37A7BAF3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64" y="2843610"/>
            <a:ext cx="9029453" cy="33736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585344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Solution Architecture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Set up your development environment</a:t>
            </a:r>
          </a:p>
          <a:p>
            <a:r>
              <a:rPr lang="en-US" dirty="0"/>
              <a:t>Open the App-Owns-Data Starter Kit in Visual Studio </a:t>
            </a:r>
          </a:p>
          <a:p>
            <a:r>
              <a:rPr lang="en-US" dirty="0"/>
              <a:t>Test the AppOwnsDataAdmin application</a:t>
            </a:r>
          </a:p>
          <a:p>
            <a:r>
              <a:rPr lang="en-US" dirty="0"/>
              <a:t>Test the AppOwnsDataClient application</a:t>
            </a:r>
          </a:p>
          <a:p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376929097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E1196-B0BB-4AE8-AAE0-F33915F81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your development 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827A33-A136-423C-AE6B-44F5531EDA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2185214"/>
          </a:xfrm>
        </p:spPr>
        <p:txBody>
          <a:bodyPr/>
          <a:lstStyle/>
          <a:p>
            <a:pPr marL="457200" lvl="0" indent="-457200">
              <a:buFont typeface="+mj-lt"/>
              <a:buAutoNum type="arabicPeriod"/>
            </a:pPr>
            <a:r>
              <a:rPr lang="en-US" dirty="0"/>
              <a:t>Create an Azure AD security group named Power BI Apps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Configure Power BI tenant-level settings for service principal access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Create the Azure AD Application named App-Owns-Data Service App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Create the Azure AD Application named App-Owns-Data Client App</a:t>
            </a:r>
          </a:p>
        </p:txBody>
      </p:sp>
    </p:spTree>
    <p:extLst>
      <p:ext uri="{BB962C8B-B14F-4D97-AF65-F5344CB8AC3E}">
        <p14:creationId xmlns:p14="http://schemas.microsoft.com/office/powerpoint/2010/main" val="290350930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E7A7F-5A1C-43CD-904B-FEC1FD561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Power BI Apps Group in Azure 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D8592-2B95-4E3A-9186-7B324D2B11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323439"/>
          </a:xfrm>
        </p:spPr>
        <p:txBody>
          <a:bodyPr/>
          <a:lstStyle/>
          <a:p>
            <a:r>
              <a:rPr lang="en-US" dirty="0"/>
              <a:t>Create a new Azure AD security group named </a:t>
            </a:r>
            <a:r>
              <a:rPr lang="en-US" b="1" dirty="0"/>
              <a:t>Power BI Apps</a:t>
            </a:r>
          </a:p>
          <a:p>
            <a:pPr lvl="1"/>
            <a:r>
              <a:rPr lang="en-US" dirty="0"/>
              <a:t>Power BI Apps group used to configure Power BI access for service principal</a:t>
            </a:r>
          </a:p>
          <a:p>
            <a:pPr lvl="1"/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hlinkClick r:id="rId2" tgtFrame="&quot;_blank&quot;"/>
            <a:extLst>
              <a:ext uri="{FF2B5EF4-FFF2-40B4-BE49-F238E27FC236}">
                <a16:creationId xmlns:a16="http://schemas.microsoft.com/office/drawing/2014/main" id="{7CCD55EC-4A36-429C-AD33-4928E5CA098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413" y="2252681"/>
            <a:ext cx="8552952" cy="24891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691820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4A88635B-4DF6-45B9-AE9E-D0815CFB73FA}"/>
              </a:ext>
            </a:extLst>
          </p:cNvPr>
          <p:cNvSpPr/>
          <p:nvPr/>
        </p:nvSpPr>
        <p:spPr>
          <a:xfrm>
            <a:off x="5205978" y="2354182"/>
            <a:ext cx="5950577" cy="34129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Power BI environment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27369D-7CB0-4A59-8B81-700AD181F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Tenants in App-Owns-Data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CCA34-FD91-4707-B764-0E770742AD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Tenant represents a customer with one or more users</a:t>
            </a:r>
          </a:p>
          <a:p>
            <a:pPr lvl="1"/>
            <a:r>
              <a:rPr lang="en-US" dirty="0"/>
              <a:t>You must create a separate tenant footprint in Power BI for each customer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CC0568-5C78-4895-ACD7-1BBAA4B43214}"/>
              </a:ext>
            </a:extLst>
          </p:cNvPr>
          <p:cNvSpPr/>
          <p:nvPr/>
        </p:nvSpPr>
        <p:spPr>
          <a:xfrm>
            <a:off x="5636646" y="2896792"/>
            <a:ext cx="5259171" cy="2540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Customer 01 Tenant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C9F5F9-63F3-4486-B6F8-FD992F97FE8E}"/>
              </a:ext>
            </a:extLst>
          </p:cNvPr>
          <p:cNvSpPr/>
          <p:nvPr/>
        </p:nvSpPr>
        <p:spPr>
          <a:xfrm>
            <a:off x="1210120" y="2787818"/>
            <a:ext cx="3546854" cy="26496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Customer 01</a:t>
            </a:r>
          </a:p>
          <a:p>
            <a:pPr>
              <a:lnSpc>
                <a:spcPct val="150000"/>
              </a:lnSpc>
            </a:pPr>
            <a:r>
              <a:rPr lang="en-US" b="1" i="1" dirty="0">
                <a:solidFill>
                  <a:schemeClr val="tx1"/>
                </a:solidFill>
              </a:rPr>
              <a:t>17 users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3874D3-0800-4F94-85CF-2213ECF27426}"/>
              </a:ext>
            </a:extLst>
          </p:cNvPr>
          <p:cNvSpPr/>
          <p:nvPr/>
        </p:nvSpPr>
        <p:spPr>
          <a:xfrm>
            <a:off x="5875639" y="3405760"/>
            <a:ext cx="2377892" cy="180355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Power BI Workspace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D8D264-7024-41BB-83BD-8F6224B1F74B}"/>
              </a:ext>
            </a:extLst>
          </p:cNvPr>
          <p:cNvSpPr/>
          <p:nvPr/>
        </p:nvSpPr>
        <p:spPr>
          <a:xfrm>
            <a:off x="6195712" y="3810159"/>
            <a:ext cx="1863798" cy="50145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Power BI Dataset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6151C22-6F70-437C-AEF7-B6414F7E1651}"/>
              </a:ext>
            </a:extLst>
          </p:cNvPr>
          <p:cNvSpPr/>
          <p:nvPr/>
        </p:nvSpPr>
        <p:spPr>
          <a:xfrm>
            <a:off x="6195712" y="4543313"/>
            <a:ext cx="1863798" cy="50145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Power BI Report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CA65684-6FE6-4510-876E-794CD8024B3D}"/>
              </a:ext>
            </a:extLst>
          </p:cNvPr>
          <p:cNvSpPr/>
          <p:nvPr/>
        </p:nvSpPr>
        <p:spPr>
          <a:xfrm>
            <a:off x="8446395" y="3810160"/>
            <a:ext cx="2256558" cy="50145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Datasource credentials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555FD86-23B4-4BE1-B3F4-38CC46B4BA6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16081" y="3559433"/>
            <a:ext cx="1979631" cy="501453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3381CE-CC60-4A55-B1CC-028C444F8CFF}"/>
              </a:ext>
            </a:extLst>
          </p:cNvPr>
          <p:cNvCxnSpPr>
            <a:cxnSpLocks/>
            <a:stCxn id="20" idx="1"/>
            <a:endCxn id="26" idx="3"/>
          </p:cNvCxnSpPr>
          <p:nvPr/>
        </p:nvCxnSpPr>
        <p:spPr>
          <a:xfrm flipH="1" flipV="1">
            <a:off x="4447006" y="4656757"/>
            <a:ext cx="1748706" cy="137283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6585A1-B032-460D-887E-98EE9E5F0594}"/>
              </a:ext>
            </a:extLst>
          </p:cNvPr>
          <p:cNvCxnSpPr>
            <a:cxnSpLocks/>
            <a:stCxn id="21" idx="1"/>
            <a:endCxn id="19" idx="3"/>
          </p:cNvCxnSpPr>
          <p:nvPr/>
        </p:nvCxnSpPr>
        <p:spPr>
          <a:xfrm flipH="1">
            <a:off x="8059510" y="4060886"/>
            <a:ext cx="386885" cy="0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chart: Magnetic Disk 24">
            <a:extLst>
              <a:ext uri="{FF2B5EF4-FFF2-40B4-BE49-F238E27FC236}">
                <a16:creationId xmlns:a16="http://schemas.microsoft.com/office/drawing/2014/main" id="{AB9A6BAD-C27B-4563-BAF8-26CFC5FB809A}"/>
              </a:ext>
            </a:extLst>
          </p:cNvPr>
          <p:cNvSpPr/>
          <p:nvPr/>
        </p:nvSpPr>
        <p:spPr>
          <a:xfrm>
            <a:off x="2933293" y="3029965"/>
            <a:ext cx="1340787" cy="794824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716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Sales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B079553-C67D-4E4E-8FC0-5E169B6EFF1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563" y="4052661"/>
            <a:ext cx="2318443" cy="12081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</p:pic>
      <p:pic>
        <p:nvPicPr>
          <p:cNvPr id="28" name="Graphic 27" descr="Users">
            <a:extLst>
              <a:ext uri="{FF2B5EF4-FFF2-40B4-BE49-F238E27FC236}">
                <a16:creationId xmlns:a16="http://schemas.microsoft.com/office/drawing/2014/main" id="{F2DF395F-B460-462A-8653-FF41C4872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5559" y="3499237"/>
            <a:ext cx="635835" cy="635835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6FA147-7E7D-4265-8409-E9C31DE05470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7127611" y="4314795"/>
            <a:ext cx="2" cy="228518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18419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37C24-17FA-4841-9BD4-7C9E703FB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service principal support in 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ACB2A0-E92A-4C8A-8A0F-70D00F0C8E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323439"/>
          </a:xfrm>
        </p:spPr>
        <p:txBody>
          <a:bodyPr/>
          <a:lstStyle/>
          <a:p>
            <a:r>
              <a:rPr lang="en-US" dirty="0"/>
              <a:t>Update two tenant-level settings in Power BI Admin portal</a:t>
            </a:r>
          </a:p>
          <a:p>
            <a:pPr lvl="1"/>
            <a:r>
              <a:rPr lang="en-US" dirty="0"/>
              <a:t>Configure </a:t>
            </a:r>
            <a:r>
              <a:rPr lang="en-US" b="1" dirty="0"/>
              <a:t>Allow service principals to use Power BI APIs</a:t>
            </a:r>
          </a:p>
          <a:p>
            <a:pPr lvl="1"/>
            <a:r>
              <a:rPr lang="en-US" dirty="0"/>
              <a:t>Configure </a:t>
            </a:r>
            <a:r>
              <a:rPr lang="en-US" b="1" dirty="0"/>
              <a:t>Workspace settings &gt; Create workspaces</a:t>
            </a:r>
          </a:p>
        </p:txBody>
      </p:sp>
      <p:pic>
        <p:nvPicPr>
          <p:cNvPr id="6" name="Picture 5" descr="Graphical user interface, application&#10;&#10;Description automatically generated">
            <a:hlinkClick r:id="rId2" tgtFrame="&quot;_blank&quot;"/>
            <a:extLst>
              <a:ext uri="{FF2B5EF4-FFF2-40B4-BE49-F238E27FC236}">
                <a16:creationId xmlns:a16="http://schemas.microsoft.com/office/drawing/2014/main" id="{0045FC5B-EC5C-45C1-8BF3-153E9A9F608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1060" y="986600"/>
            <a:ext cx="2548071" cy="166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Graphical user interface, text, application&#10;&#10;Description automatically generated">
            <a:hlinkClick r:id="rId4" tgtFrame="&quot;_blank&quot;"/>
            <a:extLst>
              <a:ext uri="{FF2B5EF4-FFF2-40B4-BE49-F238E27FC236}">
                <a16:creationId xmlns:a16="http://schemas.microsoft.com/office/drawing/2014/main" id="{8EAE5DB3-1809-4B08-900F-F6AA7CAC1764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92" y="2714135"/>
            <a:ext cx="5962397" cy="3926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66E8A1-12A7-4B02-80B3-F1430C9F7361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575" y="2755366"/>
            <a:ext cx="4291300" cy="37760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2459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8F1EB-D72E-4019-BBF2-9B5CB311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App-Owns-Data Service App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E415E-2481-423E-B5BE-26800BEBB1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5357877"/>
          </a:xfrm>
        </p:spPr>
        <p:txBody>
          <a:bodyPr/>
          <a:lstStyle/>
          <a:p>
            <a:r>
              <a:rPr lang="en-US" dirty="0"/>
              <a:t>Understanding the App-Owns-Data Service App</a:t>
            </a:r>
          </a:p>
          <a:p>
            <a:pPr lvl="1"/>
            <a:r>
              <a:rPr lang="en-US" dirty="0"/>
              <a:t>Azure AD application used to authenticate as service principal</a:t>
            </a:r>
          </a:p>
          <a:p>
            <a:pPr lvl="1"/>
            <a:r>
              <a:rPr lang="en-US" dirty="0"/>
              <a:t>Used by both AppOwnsDataAdmin and AppOwnsDataWebApi</a:t>
            </a:r>
          </a:p>
          <a:p>
            <a:pPr lvl="1"/>
            <a:r>
              <a:rPr lang="en-US" dirty="0"/>
              <a:t>You need to record Tenant ID, Client ID and Client Secret </a:t>
            </a:r>
          </a:p>
          <a:p>
            <a:pPr lvl="1"/>
            <a:r>
              <a:rPr lang="en-US" dirty="0"/>
              <a:t>Tenant ID, Client ID and Client Secret used to implement client credentials flow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95288" lvl="1" indent="0">
              <a:buNone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TIP</a:t>
            </a:r>
            <a:r>
              <a:rPr lang="en-US" dirty="0"/>
              <a:t>: Use client secret when developing – move to client certificates for production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2B9725-092C-486D-B69F-C261A163F2E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96" y="3624352"/>
            <a:ext cx="5982549" cy="2142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C0DF3E-45E7-488B-BF47-8AAB3E4FDB9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576" y="3624353"/>
            <a:ext cx="3818303" cy="21427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737803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0C834-3B2C-4BE7-A4C8-9EE114237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the Azure AD App to Power BI Apps Group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FFA64-BE24-499A-9ED6-CF5013BAAC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2215991"/>
          </a:xfrm>
        </p:spPr>
        <p:txBody>
          <a:bodyPr/>
          <a:lstStyle/>
          <a:p>
            <a:r>
              <a:rPr lang="en-US" dirty="0"/>
              <a:t>Add </a:t>
            </a:r>
            <a:r>
              <a:rPr lang="en-US" b="1" dirty="0"/>
              <a:t>App-Owns-Data Service App</a:t>
            </a:r>
            <a:r>
              <a:rPr lang="en-US" dirty="0"/>
              <a:t> to </a:t>
            </a:r>
            <a:r>
              <a:rPr lang="en-US" b="1" dirty="0"/>
              <a:t>Power BI Apps</a:t>
            </a:r>
            <a:r>
              <a:rPr lang="en-US" dirty="0"/>
              <a:t> group</a:t>
            </a:r>
          </a:p>
          <a:p>
            <a:pPr lvl="1"/>
            <a:r>
              <a:rPr lang="en-US" dirty="0"/>
              <a:t>This gives service principal ability to call Power BI Service API</a:t>
            </a:r>
          </a:p>
          <a:p>
            <a:pPr lvl="1"/>
            <a:r>
              <a:rPr lang="en-US" dirty="0"/>
              <a:t>This also gives service principal ability to create new Power BI workspaces</a:t>
            </a:r>
          </a:p>
          <a:p>
            <a:pPr lvl="1"/>
            <a:r>
              <a:rPr lang="en-US" dirty="0"/>
              <a:t>Service principal is automatically admin of any workspace it creates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3D188F-FC0A-4C55-8350-50753401B92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123" y="3138994"/>
            <a:ext cx="8784942" cy="26280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952166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B1121-9F09-41A3-849C-BE8ACC416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App-Owns-Data Client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B865E-AE63-4095-85C6-A334C2DFD5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665654"/>
          </a:xfrm>
        </p:spPr>
        <p:txBody>
          <a:bodyPr/>
          <a:lstStyle/>
          <a:p>
            <a:r>
              <a:rPr lang="en-US" dirty="0"/>
              <a:t>Azure AD application used to authenticated user of </a:t>
            </a:r>
            <a:r>
              <a:rPr lang="en-US" b="1" dirty="0"/>
              <a:t>AppOwnsDataClient</a:t>
            </a:r>
          </a:p>
          <a:p>
            <a:pPr lvl="1"/>
            <a:r>
              <a:rPr lang="en-US" dirty="0"/>
              <a:t>Users can authenticate using any Microsoft organizational or personal account</a:t>
            </a:r>
          </a:p>
          <a:p>
            <a:pPr lvl="1"/>
            <a:r>
              <a:rPr lang="en-US" dirty="0"/>
              <a:t>Authentication allows AppOwnsDataWebApi to validate </a:t>
            </a:r>
            <a:r>
              <a:rPr lang="en-US" dirty="0" err="1"/>
              <a:t>LoginId</a:t>
            </a:r>
            <a:r>
              <a:rPr lang="en-US" dirty="0"/>
              <a:t> of current user</a:t>
            </a:r>
          </a:p>
          <a:p>
            <a:pPr lvl="1"/>
            <a:r>
              <a:rPr lang="en-US" dirty="0"/>
              <a:t>AppOwnsDataWebApi and AppOwnsDataClient both configured with this </a:t>
            </a:r>
            <a:r>
              <a:rPr lang="en-US" b="1" dirty="0"/>
              <a:t>Client ID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Remember</a:t>
            </a:r>
            <a:r>
              <a:rPr lang="en-US" dirty="0"/>
              <a:t> – you don’t have to use Azure AD as the identity provider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7E11EF-0E68-4E82-8C92-B6DF96EDFBC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563" y="2858655"/>
            <a:ext cx="4961013" cy="1954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CDEE3E-ED90-4C45-B6C0-27280893090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328" y="4813195"/>
            <a:ext cx="4893482" cy="1500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21D31C-4DCC-4300-BA91-131920C561E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186" y="2858655"/>
            <a:ext cx="3653858" cy="2875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884034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C1BF8-4C18-4216-B9BB-94334217D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Custom Scope for AppOwnsDataWebApi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4E182-9AF9-463D-9CB0-E907C81367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App-Owns-Data Client App used to secure a custom Web API</a:t>
            </a:r>
          </a:p>
          <a:p>
            <a:pPr lvl="1"/>
            <a:r>
              <a:rPr lang="en-US" dirty="0"/>
              <a:t>Securing Web API with Azure AD application requires creating custom scope</a:t>
            </a:r>
          </a:p>
          <a:p>
            <a:pPr lvl="1"/>
            <a:r>
              <a:rPr lang="en-US" dirty="0"/>
              <a:t>Set up requires creating custom scope in App-Owns-Data Client App named </a:t>
            </a:r>
            <a:r>
              <a:rPr lang="en-US" sz="1600" b="1" dirty="0" err="1">
                <a:latin typeface="Lucida Console" panose="020B0609040504020204" pitchFamily="49" charset="0"/>
              </a:rPr>
              <a:t>Reports.Embed</a:t>
            </a:r>
            <a:endParaRPr lang="en-US" b="1" dirty="0"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Scope identifier created in the format of </a:t>
            </a:r>
            <a:r>
              <a:rPr lang="en-US" sz="1600" b="1" dirty="0">
                <a:latin typeface="Lucida Console" panose="020B0609040504020204" pitchFamily="49" charset="0"/>
              </a:rPr>
              <a:t>api://</a:t>
            </a:r>
            <a:r>
              <a:rPr lang="en-US" sz="16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[CLIENT_ID]</a:t>
            </a:r>
            <a:r>
              <a:rPr lang="en-US" sz="1600" b="1" dirty="0">
                <a:latin typeface="Lucida Console" panose="020B0609040504020204" pitchFamily="49" charset="0"/>
              </a:rPr>
              <a:t>/Reports.Embed</a:t>
            </a:r>
            <a:endParaRPr lang="en-US" b="1" dirty="0">
              <a:latin typeface="Lucida Console" panose="020B06090405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E803D1-ECD1-4BAE-8A14-FF92AC976F7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63" y="2890286"/>
            <a:ext cx="4586771" cy="4171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E5F69D-0F57-4A89-BA9F-4D5830BB163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253" y="2890286"/>
            <a:ext cx="6184910" cy="16415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18152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Solution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Set up your development environment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Open the App-Owns-Data Starter Kit in Visual Studio </a:t>
            </a:r>
          </a:p>
          <a:p>
            <a:r>
              <a:rPr lang="en-US" dirty="0"/>
              <a:t>Test the AppOwnsDataAdmin application</a:t>
            </a:r>
          </a:p>
          <a:p>
            <a:r>
              <a:rPr lang="en-US" dirty="0"/>
              <a:t>Test the AppOwnsDataClient application</a:t>
            </a:r>
          </a:p>
          <a:p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93436211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FC99-314D-4AF0-9113-00E46247D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Required Developer Software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6697E5-6ACB-432C-9469-1144FB2CF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.NET 5 SDK</a:t>
            </a:r>
          </a:p>
          <a:p>
            <a:pPr lvl="2"/>
            <a:r>
              <a:rPr lang="en-US" dirty="0">
                <a:hlinkClick r:id="rId2"/>
              </a:rPr>
              <a:t>https://dotnet.microsoft.com/download/dotnet/5.0</a:t>
            </a:r>
            <a:r>
              <a:rPr lang="en-US" dirty="0"/>
              <a:t> </a:t>
            </a:r>
          </a:p>
          <a:p>
            <a:pPr lvl="0">
              <a:spcBef>
                <a:spcPts val="1200"/>
              </a:spcBef>
            </a:pPr>
            <a:r>
              <a:rPr lang="en-US" dirty="0"/>
              <a:t>Node.js</a:t>
            </a:r>
          </a:p>
          <a:p>
            <a:pPr lvl="2"/>
            <a:r>
              <a:rPr lang="en-US" dirty="0">
                <a:hlinkClick r:id="rId3"/>
              </a:rPr>
              <a:t>https://nodejs.org/en/download/</a:t>
            </a:r>
            <a:r>
              <a:rPr lang="en-US" dirty="0"/>
              <a:t> </a:t>
            </a:r>
          </a:p>
          <a:p>
            <a:pPr lvl="0">
              <a:spcBef>
                <a:spcPts val="1200"/>
              </a:spcBef>
            </a:pPr>
            <a:r>
              <a:rPr lang="en-US" dirty="0"/>
              <a:t>Visual Studio 2019</a:t>
            </a:r>
          </a:p>
          <a:p>
            <a:pPr lvl="2"/>
            <a:r>
              <a:rPr lang="en-US" dirty="0">
                <a:hlinkClick r:id="rId4"/>
              </a:rPr>
              <a:t>https://visualstudio.microsoft.com/downloads/</a:t>
            </a:r>
            <a:r>
              <a:rPr lang="en-US" dirty="0"/>
              <a:t> </a:t>
            </a:r>
          </a:p>
          <a:p>
            <a:pPr lvl="0">
              <a:spcBef>
                <a:spcPts val="1200"/>
              </a:spcBef>
            </a:pPr>
            <a:r>
              <a:rPr lang="en-US" dirty="0"/>
              <a:t>Visual Studio Code</a:t>
            </a:r>
          </a:p>
          <a:p>
            <a:pPr lvl="2"/>
            <a:r>
              <a:rPr lang="en-US" dirty="0">
                <a:hlinkClick r:id="rId5"/>
              </a:rPr>
              <a:t>https://code.visualstudio.com/Download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95267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97797-5471-4351-909F-0998C374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the source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A03625-5545-4101-8643-A6E99F8A86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24096"/>
          </a:xfrm>
        </p:spPr>
        <p:txBody>
          <a:bodyPr/>
          <a:lstStyle/>
          <a:p>
            <a:r>
              <a:rPr lang="en-US" dirty="0"/>
              <a:t>Download the App-Owns-Data Starter Kit source code from GitHub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Top-level folder contains .SLN file and four child folders for each project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2D053E-7A1C-4AF7-9A16-FCA64DDF7B5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03" y="1730641"/>
            <a:ext cx="7158627" cy="2345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F02647-1FD8-43F0-8BA5-A134A5DE2CA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03" y="4657252"/>
            <a:ext cx="5220321" cy="21467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121262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E2881-545D-405A-8277-A3E7F6C72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AppOwnsDataStarterKit.sln in Visual Studio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F3BCE4-33BE-4FAF-AC9E-BE5DE6E9C8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62213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dirty="0"/>
              <a:t>: ASP.NET MVC Web Application built using .NET 5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AppOwnsClient</a:t>
            </a:r>
            <a:r>
              <a:rPr lang="en-US" dirty="0"/>
              <a:t>: SPA built using HTML, CSS and Typescript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AppOwnsDataShared</a:t>
            </a:r>
            <a:r>
              <a:rPr lang="en-US" dirty="0"/>
              <a:t>: Class library project used to generate AppOwnsDataDB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dirty="0"/>
              <a:t>: ASP.NET Web API used by AppOwnsDataClient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371AB-4B05-4233-BC97-CE72D56661A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26" y="3227905"/>
            <a:ext cx="6484531" cy="31727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71762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DBDB1-DAD7-4C0F-A2E0-659130C6E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appsettings.json in AppOwnsDataAdmin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4167B7-C01A-472A-9CD2-563DC9BB85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00657"/>
          </a:xfrm>
        </p:spPr>
        <p:txBody>
          <a:bodyPr/>
          <a:lstStyle/>
          <a:p>
            <a:r>
              <a:rPr lang="en-US" dirty="0"/>
              <a:t>Update </a:t>
            </a:r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AzureAD</a:t>
            </a:r>
            <a:r>
              <a:rPr lang="en-US" dirty="0"/>
              <a:t> section with data from App-Owns-Data Service App</a:t>
            </a:r>
          </a:p>
          <a:p>
            <a:r>
              <a:rPr lang="en-US" dirty="0"/>
              <a:t>Leave </a:t>
            </a:r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PowerBi</a:t>
            </a:r>
            <a:r>
              <a:rPr lang="en-US" dirty="0"/>
              <a:t> section with default setting when using Power BI public cloud</a:t>
            </a:r>
          </a:p>
          <a:p>
            <a:r>
              <a:rPr lang="en-US" dirty="0"/>
              <a:t>Ensure </a:t>
            </a:r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AppOwnsDataDB:ConnectString</a:t>
            </a:r>
            <a:r>
              <a:rPr lang="en-US" dirty="0"/>
              <a:t> is valid for your development environment</a:t>
            </a:r>
          </a:p>
          <a:p>
            <a:r>
              <a:rPr lang="en-US" dirty="0"/>
              <a:t>Update </a:t>
            </a:r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DemoSettings:AdminUser</a:t>
            </a:r>
            <a:r>
              <a:rPr lang="en-US" dirty="0"/>
              <a:t> with your user account name in Power BI tenant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8C5F7-61EA-45BF-85C3-C77817F79E9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25" y="3286247"/>
            <a:ext cx="10662399" cy="31833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153268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>
            <a:extLst>
              <a:ext uri="{FF2B5EF4-FFF2-40B4-BE49-F238E27FC236}">
                <a16:creationId xmlns:a16="http://schemas.microsoft.com/office/drawing/2014/main" id="{84553218-AB14-43B4-BB8B-D9B55964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Multi-tenant Environment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74D609-271C-4136-B08C-ADDBB4A5E30B}"/>
              </a:ext>
            </a:extLst>
          </p:cNvPr>
          <p:cNvSpPr/>
          <p:nvPr/>
        </p:nvSpPr>
        <p:spPr>
          <a:xfrm>
            <a:off x="4055297" y="1130035"/>
            <a:ext cx="4816010" cy="564152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Power BI Multi-tenant Environment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137C1D2-0D8D-442E-9B54-DF79585BB186}"/>
              </a:ext>
            </a:extLst>
          </p:cNvPr>
          <p:cNvGrpSpPr/>
          <p:nvPr/>
        </p:nvGrpSpPr>
        <p:grpSpPr>
          <a:xfrm>
            <a:off x="1125698" y="1515317"/>
            <a:ext cx="7191439" cy="1553413"/>
            <a:chOff x="1375080" y="1546490"/>
            <a:chExt cx="7191439" cy="1553413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68FB2FF-D3D9-4994-B783-8ED72C359DE2}"/>
                </a:ext>
              </a:extLst>
            </p:cNvPr>
            <p:cNvSpPr/>
            <p:nvPr/>
          </p:nvSpPr>
          <p:spPr>
            <a:xfrm>
              <a:off x="4717785" y="1558352"/>
              <a:ext cx="3848734" cy="154155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Customer 01 Tenant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74459AF-185C-4E62-ADCB-5ED673BA9AD9}"/>
                </a:ext>
              </a:extLst>
            </p:cNvPr>
            <p:cNvSpPr/>
            <p:nvPr/>
          </p:nvSpPr>
          <p:spPr>
            <a:xfrm>
              <a:off x="1375080" y="1546490"/>
              <a:ext cx="2662664" cy="15512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r>
                <a:rPr lang="en-US" sz="1224" b="1" dirty="0">
                  <a:solidFill>
                    <a:schemeClr val="tx1"/>
                  </a:solidFill>
                </a:rPr>
                <a:t>Customer 01</a:t>
              </a:r>
            </a:p>
            <a:p>
              <a:pPr>
                <a:lnSpc>
                  <a:spcPct val="150000"/>
                </a:lnSpc>
              </a:pPr>
              <a:r>
                <a:rPr lang="en-US" sz="1122" b="1" i="1" dirty="0">
                  <a:solidFill>
                    <a:schemeClr val="tx1"/>
                  </a:solidFill>
                </a:rPr>
                <a:t>17 users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CF3D34E-83D4-4489-8AD2-99B7361CFE94}"/>
                </a:ext>
              </a:extLst>
            </p:cNvPr>
            <p:cNvSpPr/>
            <p:nvPr/>
          </p:nvSpPr>
          <p:spPr>
            <a:xfrm>
              <a:off x="5009619" y="1924275"/>
              <a:ext cx="1753866" cy="106852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Power BI Workspace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034DE18-1624-42DC-B34F-F5ED481CEDA5}"/>
                </a:ext>
              </a:extLst>
            </p:cNvPr>
            <p:cNvSpPr/>
            <p:nvPr/>
          </p:nvSpPr>
          <p:spPr>
            <a:xfrm>
              <a:off x="5252474" y="2185175"/>
              <a:ext cx="1193336" cy="27980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</a:rPr>
                <a:t>Power BI Dataset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06BFAE-FB6B-4CA4-A539-7F2E52507B0A}"/>
                </a:ext>
              </a:extLst>
            </p:cNvPr>
            <p:cNvSpPr/>
            <p:nvPr/>
          </p:nvSpPr>
          <p:spPr>
            <a:xfrm>
              <a:off x="5250566" y="2592465"/>
              <a:ext cx="1193336" cy="27980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</a:rPr>
                <a:t>Power BI Report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EA97B-54CE-4801-A4AE-01C63AEBC8EC}"/>
                </a:ext>
              </a:extLst>
            </p:cNvPr>
            <p:cNvSpPr/>
            <p:nvPr/>
          </p:nvSpPr>
          <p:spPr>
            <a:xfrm>
              <a:off x="6920978" y="2178627"/>
              <a:ext cx="1465705" cy="27980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</a:rPr>
                <a:t>Datasource credentials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FE0C5B0-87FB-4A7D-B15D-BC71F86C3802}"/>
                </a:ext>
              </a:extLst>
            </p:cNvPr>
            <p:cNvCxnSpPr>
              <a:cxnSpLocks/>
              <a:stCxn id="10" idx="4"/>
              <a:endCxn id="9" idx="1"/>
            </p:cNvCxnSpPr>
            <p:nvPr/>
          </p:nvCxnSpPr>
          <p:spPr>
            <a:xfrm>
              <a:off x="3843919" y="1948486"/>
              <a:ext cx="1408555" cy="376591"/>
            </a:xfrm>
            <a:prstGeom prst="straightConnector1">
              <a:avLst/>
            </a:prstGeom>
            <a:grpFill/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C7CF19D-CE75-42F6-89A5-07B515F73D68}"/>
                </a:ext>
              </a:extLst>
            </p:cNvPr>
            <p:cNvCxnSpPr>
              <a:cxnSpLocks/>
              <a:stCxn id="11" idx="1"/>
              <a:endCxn id="32" idx="3"/>
            </p:cNvCxnSpPr>
            <p:nvPr/>
          </p:nvCxnSpPr>
          <p:spPr>
            <a:xfrm flipH="1" flipV="1">
              <a:off x="3003128" y="2616666"/>
              <a:ext cx="2247438" cy="115701"/>
            </a:xfrm>
            <a:prstGeom prst="straightConnector1">
              <a:avLst/>
            </a:prstGeom>
            <a:grpFill/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11B5571-C26C-4BBF-AFB4-CCE216CE070A}"/>
                </a:ext>
              </a:extLst>
            </p:cNvPr>
            <p:cNvCxnSpPr>
              <a:cxnSpLocks/>
              <a:stCxn id="12" idx="1"/>
              <a:endCxn id="9" idx="3"/>
            </p:cNvCxnSpPr>
            <p:nvPr/>
          </p:nvCxnSpPr>
          <p:spPr>
            <a:xfrm flipH="1">
              <a:off x="6445810" y="2318529"/>
              <a:ext cx="475168" cy="6548"/>
            </a:xfrm>
            <a:prstGeom prst="straightConnector1">
              <a:avLst/>
            </a:prstGeom>
            <a:grpFill/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lowchart: Magnetic Disk 9">
              <a:extLst>
                <a:ext uri="{FF2B5EF4-FFF2-40B4-BE49-F238E27FC236}">
                  <a16:creationId xmlns:a16="http://schemas.microsoft.com/office/drawing/2014/main" id="{272D2953-498E-4E97-A573-E0FCE2B1397F}"/>
                </a:ext>
              </a:extLst>
            </p:cNvPr>
            <p:cNvSpPr/>
            <p:nvPr/>
          </p:nvSpPr>
          <p:spPr>
            <a:xfrm>
              <a:off x="3081874" y="1678062"/>
              <a:ext cx="762045" cy="540847"/>
            </a:xfrm>
            <a:prstGeom prst="flowChartMagneticDisk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Sales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06C940A-4D9D-4B89-9852-3B9D2FB0F3F9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588" y="2218909"/>
              <a:ext cx="1526540" cy="79551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</p:pic>
      </p:grpSp>
      <p:pic>
        <p:nvPicPr>
          <p:cNvPr id="87" name="Graphic 86" descr="Users">
            <a:extLst>
              <a:ext uri="{FF2B5EF4-FFF2-40B4-BE49-F238E27FC236}">
                <a16:creationId xmlns:a16="http://schemas.microsoft.com/office/drawing/2014/main" id="{97F47A0D-D2F5-4305-B806-110BA12466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9744" y="1805209"/>
            <a:ext cx="342245" cy="34224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91D1AFF-066D-425B-A997-A1B8671DD948}"/>
              </a:ext>
            </a:extLst>
          </p:cNvPr>
          <p:cNvGrpSpPr/>
          <p:nvPr/>
        </p:nvGrpSpPr>
        <p:grpSpPr>
          <a:xfrm>
            <a:off x="1125698" y="3272919"/>
            <a:ext cx="7191439" cy="1553413"/>
            <a:chOff x="1125698" y="3272919"/>
            <a:chExt cx="7191439" cy="155341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39D6A8E9-D4EA-4B75-B305-C890A8369343}"/>
                </a:ext>
              </a:extLst>
            </p:cNvPr>
            <p:cNvGrpSpPr/>
            <p:nvPr/>
          </p:nvGrpSpPr>
          <p:grpSpPr>
            <a:xfrm>
              <a:off x="1125698" y="3272919"/>
              <a:ext cx="7191439" cy="1553413"/>
              <a:chOff x="1375080" y="3304092"/>
              <a:chExt cx="7191439" cy="1553413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2DAC92A-A5FB-49B5-A8CD-F111EE94B9BC}"/>
                  </a:ext>
                </a:extLst>
              </p:cNvPr>
              <p:cNvSpPr/>
              <p:nvPr/>
            </p:nvSpPr>
            <p:spPr>
              <a:xfrm>
                <a:off x="4717785" y="3315954"/>
                <a:ext cx="3848734" cy="154155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Customer 02 Tenant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EACB58C-B721-452C-8EF9-1CBA7B39A77F}"/>
                  </a:ext>
                </a:extLst>
              </p:cNvPr>
              <p:cNvSpPr/>
              <p:nvPr/>
            </p:nvSpPr>
            <p:spPr>
              <a:xfrm>
                <a:off x="1375080" y="3304092"/>
                <a:ext cx="2662664" cy="155125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r>
                  <a:rPr lang="en-US" sz="1224" b="1" dirty="0">
                    <a:solidFill>
                      <a:schemeClr val="tx1"/>
                    </a:solidFill>
                  </a:rPr>
                  <a:t>Customer 02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122" b="1" i="1" dirty="0">
                    <a:solidFill>
                      <a:schemeClr val="tx1"/>
                    </a:solidFill>
                  </a:rPr>
                  <a:t>243 users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A935DF7-2A19-4DBA-81EC-6242D191F244}"/>
                  </a:ext>
                </a:extLst>
              </p:cNvPr>
              <p:cNvSpPr/>
              <p:nvPr/>
            </p:nvSpPr>
            <p:spPr>
              <a:xfrm>
                <a:off x="5009619" y="3681877"/>
                <a:ext cx="1753866" cy="10685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</a:rPr>
                  <a:t>Power BI Workspace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A954ED30-E810-45FE-9FF6-E65522A319A0}"/>
                  </a:ext>
                </a:extLst>
              </p:cNvPr>
              <p:cNvSpPr/>
              <p:nvPr/>
            </p:nvSpPr>
            <p:spPr>
              <a:xfrm>
                <a:off x="5252474" y="3942777"/>
                <a:ext cx="1193336" cy="27980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Power BI Dataset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1933857-7D4C-447F-8F68-5E089FADF797}"/>
                  </a:ext>
                </a:extLst>
              </p:cNvPr>
              <p:cNvSpPr/>
              <p:nvPr/>
            </p:nvSpPr>
            <p:spPr>
              <a:xfrm>
                <a:off x="5250566" y="4350067"/>
                <a:ext cx="1193336" cy="27980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Power BI Report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DC562D6-1D0D-4EBF-81F4-B4B53D9658BD}"/>
                  </a:ext>
                </a:extLst>
              </p:cNvPr>
              <p:cNvSpPr/>
              <p:nvPr/>
            </p:nvSpPr>
            <p:spPr>
              <a:xfrm>
                <a:off x="6920978" y="3936229"/>
                <a:ext cx="1465705" cy="27980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Datasource credentials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1107BCA6-AF92-4070-A908-39B78C2272FE}"/>
                  </a:ext>
                </a:extLst>
              </p:cNvPr>
              <p:cNvCxnSpPr>
                <a:cxnSpLocks/>
                <a:stCxn id="70" idx="4"/>
                <a:endCxn id="64" idx="1"/>
              </p:cNvCxnSpPr>
              <p:nvPr/>
            </p:nvCxnSpPr>
            <p:spPr>
              <a:xfrm>
                <a:off x="3843919" y="3706088"/>
                <a:ext cx="1408555" cy="376591"/>
              </a:xfrm>
              <a:prstGeom prst="straightConnector1">
                <a:avLst/>
              </a:prstGeom>
              <a:grpFill/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8F7282D2-B7C6-4C1E-A0B2-31E84D508A67}"/>
                  </a:ext>
                </a:extLst>
              </p:cNvPr>
              <p:cNvCxnSpPr>
                <a:cxnSpLocks/>
                <a:stCxn id="65" idx="1"/>
                <a:endCxn id="71" idx="3"/>
              </p:cNvCxnSpPr>
              <p:nvPr/>
            </p:nvCxnSpPr>
            <p:spPr>
              <a:xfrm flipH="1" flipV="1">
                <a:off x="3003128" y="4374268"/>
                <a:ext cx="2247438" cy="115701"/>
              </a:xfrm>
              <a:prstGeom prst="straightConnector1">
                <a:avLst/>
              </a:prstGeom>
              <a:grpFill/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6470A3C1-4E39-4CA5-B0BE-53E80DA16E97}"/>
                  </a:ext>
                </a:extLst>
              </p:cNvPr>
              <p:cNvCxnSpPr>
                <a:cxnSpLocks/>
                <a:stCxn id="66" idx="1"/>
                <a:endCxn id="64" idx="3"/>
              </p:cNvCxnSpPr>
              <p:nvPr/>
            </p:nvCxnSpPr>
            <p:spPr>
              <a:xfrm flipH="1">
                <a:off x="6445810" y="4076131"/>
                <a:ext cx="475168" cy="6548"/>
              </a:xfrm>
              <a:prstGeom prst="straightConnector1">
                <a:avLst/>
              </a:prstGeom>
              <a:grpFill/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Flowchart: Magnetic Disk 69">
                <a:extLst>
                  <a:ext uri="{FF2B5EF4-FFF2-40B4-BE49-F238E27FC236}">
                    <a16:creationId xmlns:a16="http://schemas.microsoft.com/office/drawing/2014/main" id="{DE64CD26-0FF4-4F30-8FEB-A7DC894AC865}"/>
                  </a:ext>
                </a:extLst>
              </p:cNvPr>
              <p:cNvSpPr/>
              <p:nvPr/>
            </p:nvSpPr>
            <p:spPr>
              <a:xfrm>
                <a:off x="3081874" y="3435664"/>
                <a:ext cx="762045" cy="540847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Sales</a:t>
                </a:r>
              </a:p>
            </p:txBody>
          </p:sp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70781974-5E2C-48AE-B6E0-C2568B88D60A}"/>
                  </a:ext>
                </a:extLst>
              </p:cNvPr>
              <p:cNvPicPr/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6588" y="3976511"/>
                <a:ext cx="1526540" cy="79551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</p:pic>
        </p:grpSp>
        <p:pic>
          <p:nvPicPr>
            <p:cNvPr id="88" name="Graphic 87" descr="Users">
              <a:extLst>
                <a:ext uri="{FF2B5EF4-FFF2-40B4-BE49-F238E27FC236}">
                  <a16:creationId xmlns:a16="http://schemas.microsoft.com/office/drawing/2014/main" id="{FDAA4990-088E-47D7-A8AD-38846CFD4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70279" y="3539202"/>
              <a:ext cx="342245" cy="342245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C5CB5CF-CDE2-4F4F-A4B2-09CAFBCD2041}"/>
              </a:ext>
            </a:extLst>
          </p:cNvPr>
          <p:cNvGrpSpPr/>
          <p:nvPr/>
        </p:nvGrpSpPr>
        <p:grpSpPr>
          <a:xfrm>
            <a:off x="1125698" y="5030565"/>
            <a:ext cx="7191439" cy="1546405"/>
            <a:chOff x="1125698" y="5030565"/>
            <a:chExt cx="7191439" cy="1546405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C12E7406-DB50-4F8D-9784-386E70692ADE}"/>
                </a:ext>
              </a:extLst>
            </p:cNvPr>
            <p:cNvGrpSpPr/>
            <p:nvPr/>
          </p:nvGrpSpPr>
          <p:grpSpPr>
            <a:xfrm>
              <a:off x="1125698" y="5030565"/>
              <a:ext cx="7191439" cy="1546405"/>
              <a:chOff x="1375080" y="5061738"/>
              <a:chExt cx="7191439" cy="1546405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538D3ABE-54FB-4900-9307-C07069BED49F}"/>
                  </a:ext>
                </a:extLst>
              </p:cNvPr>
              <p:cNvSpPr/>
              <p:nvPr/>
            </p:nvSpPr>
            <p:spPr>
              <a:xfrm>
                <a:off x="4717785" y="5073556"/>
                <a:ext cx="3848734" cy="1534587"/>
              </a:xfrm>
              <a:prstGeom prst="rect">
                <a:avLst/>
              </a:prstGeom>
              <a:solidFill>
                <a:srgbClr val="EFF5F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Customer N Tenant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6CAFABDE-54E0-498C-976C-5F45E8A64366}"/>
                  </a:ext>
                </a:extLst>
              </p:cNvPr>
              <p:cNvSpPr/>
              <p:nvPr/>
            </p:nvSpPr>
            <p:spPr>
              <a:xfrm>
                <a:off x="1375080" y="5061738"/>
                <a:ext cx="2662664" cy="1544249"/>
              </a:xfrm>
              <a:prstGeom prst="rect">
                <a:avLst/>
              </a:prstGeom>
              <a:solidFill>
                <a:srgbClr val="EFF5F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r>
                  <a:rPr lang="en-US" sz="1224" b="1" dirty="0">
                    <a:solidFill>
                      <a:schemeClr val="tx1"/>
                    </a:solidFill>
                  </a:rPr>
                  <a:t>Customer 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122" b="1" i="1" dirty="0">
                    <a:solidFill>
                      <a:schemeClr val="tx1"/>
                    </a:solidFill>
                  </a:rPr>
                  <a:t>74 users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9E92DA1B-36B7-41F1-B2EA-7C365A818AC8}"/>
                  </a:ext>
                </a:extLst>
              </p:cNvPr>
              <p:cNvSpPr/>
              <p:nvPr/>
            </p:nvSpPr>
            <p:spPr>
              <a:xfrm>
                <a:off x="5009619" y="5432515"/>
                <a:ext cx="1753866" cy="106852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</a:rPr>
                  <a:t>Power BI Workspace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127670E8-785D-4B0C-848F-BE6408C99C7A}"/>
                  </a:ext>
                </a:extLst>
              </p:cNvPr>
              <p:cNvSpPr/>
              <p:nvPr/>
            </p:nvSpPr>
            <p:spPr>
              <a:xfrm>
                <a:off x="5252474" y="5693415"/>
                <a:ext cx="1193336" cy="27980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Power BI Dataset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D5AE93A-AF1B-4C4F-9179-CD3ABD614D43}"/>
                  </a:ext>
                </a:extLst>
              </p:cNvPr>
              <p:cNvSpPr/>
              <p:nvPr/>
            </p:nvSpPr>
            <p:spPr>
              <a:xfrm>
                <a:off x="5250566" y="6100705"/>
                <a:ext cx="1193336" cy="27980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Power BI Report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BC8063C7-8A26-4CC4-9719-CB9E7E6ABA49}"/>
                  </a:ext>
                </a:extLst>
              </p:cNvPr>
              <p:cNvSpPr/>
              <p:nvPr/>
            </p:nvSpPr>
            <p:spPr>
              <a:xfrm>
                <a:off x="6920978" y="5686867"/>
                <a:ext cx="1465705" cy="27980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Datasource credentials</a:t>
                </a:r>
              </a:p>
            </p:txBody>
          </p: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76154D65-0498-45DF-9885-D2CC03EF4BB2}"/>
                  </a:ext>
                </a:extLst>
              </p:cNvPr>
              <p:cNvCxnSpPr>
                <a:cxnSpLocks/>
                <a:stCxn id="81" idx="4"/>
                <a:endCxn id="75" idx="1"/>
              </p:cNvCxnSpPr>
              <p:nvPr/>
            </p:nvCxnSpPr>
            <p:spPr>
              <a:xfrm>
                <a:off x="3843919" y="5456726"/>
                <a:ext cx="1408555" cy="376591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9AC90F6E-089D-46E2-AB94-8C5040631653}"/>
                  </a:ext>
                </a:extLst>
              </p:cNvPr>
              <p:cNvCxnSpPr>
                <a:cxnSpLocks/>
                <a:stCxn id="76" idx="1"/>
                <a:endCxn id="82" idx="3"/>
              </p:cNvCxnSpPr>
              <p:nvPr/>
            </p:nvCxnSpPr>
            <p:spPr>
              <a:xfrm flipH="1" flipV="1">
                <a:off x="3003128" y="6124906"/>
                <a:ext cx="2247438" cy="115701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31A65C3A-1135-4066-8019-41DCB3DF026A}"/>
                  </a:ext>
                </a:extLst>
              </p:cNvPr>
              <p:cNvCxnSpPr>
                <a:cxnSpLocks/>
                <a:stCxn id="77" idx="1"/>
                <a:endCxn id="75" idx="3"/>
              </p:cNvCxnSpPr>
              <p:nvPr/>
            </p:nvCxnSpPr>
            <p:spPr>
              <a:xfrm flipH="1">
                <a:off x="6445810" y="5826769"/>
                <a:ext cx="475168" cy="6548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Flowchart: Magnetic Disk 80">
                <a:extLst>
                  <a:ext uri="{FF2B5EF4-FFF2-40B4-BE49-F238E27FC236}">
                    <a16:creationId xmlns:a16="http://schemas.microsoft.com/office/drawing/2014/main" id="{8A2B22C1-EDBF-4ED1-BC7A-11E8B8B6DF24}"/>
                  </a:ext>
                </a:extLst>
              </p:cNvPr>
              <p:cNvSpPr/>
              <p:nvPr/>
            </p:nvSpPr>
            <p:spPr>
              <a:xfrm>
                <a:off x="3081874" y="5186302"/>
                <a:ext cx="762045" cy="54084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Sales</a:t>
                </a:r>
              </a:p>
            </p:txBody>
          </p:sp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85579CC1-4B40-4FEC-ADFA-EC4BBD0E8247}"/>
                  </a:ext>
                </a:extLst>
              </p:cNvPr>
              <p:cNvPicPr/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6588" y="5727149"/>
                <a:ext cx="1526540" cy="79551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</p:pic>
        </p:grpSp>
        <p:pic>
          <p:nvPicPr>
            <p:cNvPr id="89" name="Graphic 88" descr="Users">
              <a:extLst>
                <a:ext uri="{FF2B5EF4-FFF2-40B4-BE49-F238E27FC236}">
                  <a16:creationId xmlns:a16="http://schemas.microsoft.com/office/drawing/2014/main" id="{0A85637E-2A95-432D-A25F-3063A61D1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91503" y="5315081"/>
              <a:ext cx="342245" cy="3422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70779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5AF8-6A6C-4898-951F-179D888AF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AppOwnsDataShared class library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F53FF4-69F7-4D48-98F1-A27FD30D84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231106"/>
          </a:xfrm>
        </p:spPr>
        <p:txBody>
          <a:bodyPr/>
          <a:lstStyle/>
          <a:p>
            <a:r>
              <a:rPr lang="en-US" dirty="0"/>
              <a:t>Contains shared code for AppOwnsDataAdmin and AppOwnsDataWebApi</a:t>
            </a:r>
          </a:p>
          <a:p>
            <a:pPr lvl="1"/>
            <a:r>
              <a:rPr lang="en-US" dirty="0"/>
              <a:t>Uses Entity Framework Core and C# code-first approach to generate </a:t>
            </a:r>
            <a:r>
              <a:rPr lang="en-US" b="1" dirty="0"/>
              <a:t>AppOwnsDataDB</a:t>
            </a:r>
          </a:p>
          <a:p>
            <a:pPr lvl="1"/>
            <a:r>
              <a:rPr lang="en-US" dirty="0"/>
              <a:t>Contains all data access code for executing read/write operations to </a:t>
            </a:r>
            <a:r>
              <a:rPr lang="en-US" b="1" dirty="0"/>
              <a:t>AppOwnsDataDB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CF2787-DA02-4C4C-B8EE-A9E346452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792" y="2572319"/>
            <a:ext cx="452437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01661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50E-FD78-4EF0-8E85-3ABD9234D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Code-First to Generate Tables from C# Classes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16B03DD-FB6B-4D74-B63E-286BBFE49C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415772"/>
          </a:xfrm>
        </p:spPr>
        <p:txBody>
          <a:bodyPr/>
          <a:lstStyle/>
          <a:p>
            <a:r>
              <a:rPr lang="en-US" dirty="0" err="1"/>
              <a:t>AppOwsDataDB</a:t>
            </a:r>
            <a:r>
              <a:rPr lang="en-US" dirty="0"/>
              <a:t> generated using Entity Framework Core</a:t>
            </a:r>
          </a:p>
          <a:p>
            <a:pPr lvl="1"/>
            <a:r>
              <a:rPr lang="en-US" dirty="0"/>
              <a:t>C# classes used to model Tenants table, Users table and ActivityLog table</a:t>
            </a:r>
          </a:p>
          <a:p>
            <a:pPr lvl="1"/>
            <a:r>
              <a:rPr lang="en-US" dirty="0"/>
              <a:t>AppOwnsDataDB class derives from </a:t>
            </a:r>
            <a:r>
              <a:rPr lang="en-US" dirty="0" err="1"/>
              <a:t>DbContext</a:t>
            </a:r>
            <a:r>
              <a:rPr lang="en-US" dirty="0"/>
              <a:t> to define top-level database class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3B72E9-4161-44F5-814E-E7EFCF296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551" y="4677850"/>
            <a:ext cx="1719468" cy="200234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C75F387-068E-4520-B895-608A92F19CED}"/>
              </a:ext>
            </a:extLst>
          </p:cNvPr>
          <p:cNvSpPr/>
          <p:nvPr/>
        </p:nvSpPr>
        <p:spPr>
          <a:xfrm>
            <a:off x="4660900" y="6079265"/>
            <a:ext cx="2184399" cy="448535"/>
          </a:xfrm>
          <a:prstGeom prst="rightArrow">
            <a:avLst>
              <a:gd name="adj1" fmla="val 67857"/>
              <a:gd name="adj2" fmla="val 6863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278C229-DC36-4B45-880F-DDFA403D32BE}"/>
              </a:ext>
            </a:extLst>
          </p:cNvPr>
          <p:cNvSpPr/>
          <p:nvPr/>
        </p:nvSpPr>
        <p:spPr bwMode="auto">
          <a:xfrm>
            <a:off x="5118156" y="5817886"/>
            <a:ext cx="991321" cy="884107"/>
          </a:xfrm>
          <a:prstGeom prst="round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Entity Framework Core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FC1BF0-2B34-4B8E-8672-CA930A136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5131320"/>
            <a:ext cx="4096703" cy="15611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9C0126-1EBC-4481-8A12-2264A646F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884" y="2917290"/>
            <a:ext cx="3169444" cy="152971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E3516A-53B2-47FF-B232-D055CB206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535" y="2940950"/>
            <a:ext cx="2593181" cy="156114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C2DD9F-2D55-49E4-8CB0-C29B23B273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7246" y="2940950"/>
            <a:ext cx="3017520" cy="251983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63122031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33E4-6AE3-400F-9326-608A44FD1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Manager Console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DE5519-BCBA-4196-A355-B0B30B287A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43938"/>
          </a:xfrm>
        </p:spPr>
        <p:txBody>
          <a:bodyPr/>
          <a:lstStyle/>
          <a:p>
            <a:r>
              <a:rPr lang="en-US" dirty="0"/>
              <a:t>Open the NuGet Manager Console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55563" lvl="2"/>
            <a:endParaRPr lang="en-US" dirty="0"/>
          </a:p>
          <a:p>
            <a:pPr marL="179388" lvl="3"/>
            <a:endParaRPr lang="en-US" dirty="0"/>
          </a:p>
          <a:p>
            <a:pPr marL="179388" lvl="3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NuGet Manager Console provides a prompt to type and execute PowerShell commands</a:t>
            </a:r>
          </a:p>
        </p:txBody>
      </p:sp>
      <p:pic>
        <p:nvPicPr>
          <p:cNvPr id="4" name="Picture 3" descr="Graphical user interface, application&#10;&#10;Description automatically generated">
            <a:hlinkClick r:id="rId2" tgtFrame="&quot;_blank&quot;"/>
            <a:extLst>
              <a:ext uri="{FF2B5EF4-FFF2-40B4-BE49-F238E27FC236}">
                <a16:creationId xmlns:a16="http://schemas.microsoft.com/office/drawing/2014/main" id="{3AFBF234-1425-4FAB-A0CF-9F996678965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10" y="1704299"/>
            <a:ext cx="6764830" cy="2069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D9D94D-60B4-4A5B-82E9-3DC8E67DD1B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10" y="4251015"/>
            <a:ext cx="5912641" cy="25991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4414256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41CB8-3FE6-4C8A-8017-A6613B0ED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 to create the database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6A2E76-12DA-44C1-9A56-31BA2A2C63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1585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Set AppOwnsDataAdmin as Startup Project</a:t>
            </a:r>
          </a:p>
          <a:p>
            <a:pPr lvl="1"/>
            <a:r>
              <a:rPr lang="en-US" dirty="0"/>
              <a:t>This is required so Entity Framework uses connection string from appsettings.json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Set AppOwnsDataShared as Default project in </a:t>
            </a:r>
            <a:r>
              <a:rPr lang="en-US" dirty="0" err="1"/>
              <a:t>Nuget</a:t>
            </a:r>
            <a:r>
              <a:rPr lang="en-US" dirty="0"/>
              <a:t> Package console</a:t>
            </a:r>
          </a:p>
          <a:p>
            <a:pPr lvl="1"/>
            <a:r>
              <a:rPr lang="en-US" dirty="0"/>
              <a:t>This is required so Entity Framework can determine which project contains AppOwnsDataDB 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0B42D0-E153-4524-83CC-2FFF9032B2F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504" y="3126423"/>
            <a:ext cx="3167626" cy="3628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66CAFE-CF47-47C8-97B2-8B1B9106775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149" y="3126423"/>
            <a:ext cx="6924773" cy="24617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2542700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9E7D6-453F-4417-BB2F-D91D508CB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AppOwnsDataDB database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59B5A-94E1-4557-830E-FCCD57E12F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910203"/>
          </a:xfrm>
        </p:spPr>
        <p:txBody>
          <a:bodyPr/>
          <a:lstStyle/>
          <a:p>
            <a:r>
              <a:rPr lang="en-US" dirty="0"/>
              <a:t>Execute PowerShell command to generate code to create database</a:t>
            </a:r>
          </a:p>
          <a:p>
            <a:pPr lvl="2"/>
            <a:r>
              <a:rPr lang="en-US" dirty="0"/>
              <a:t>Add-Migration </a:t>
            </a:r>
            <a:r>
              <a:rPr lang="en-US" dirty="0" err="1"/>
              <a:t>InitialCreate</a:t>
            </a:r>
            <a:endParaRPr lang="en-US" dirty="0"/>
          </a:p>
          <a:p>
            <a:r>
              <a:rPr lang="en-US" dirty="0"/>
              <a:t>Execute PowerShell command to execute code to create the database</a:t>
            </a:r>
          </a:p>
          <a:p>
            <a:pPr lvl="2"/>
            <a:r>
              <a:rPr lang="en-US" dirty="0"/>
              <a:t>Update-Database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5C27F03-79D4-4526-B03A-3412E4E98EA8}"/>
              </a:ext>
            </a:extLst>
          </p:cNvPr>
          <p:cNvGrpSpPr/>
          <p:nvPr/>
        </p:nvGrpSpPr>
        <p:grpSpPr>
          <a:xfrm>
            <a:off x="883715" y="3357098"/>
            <a:ext cx="6118074" cy="3508357"/>
            <a:chOff x="1234382" y="2206643"/>
            <a:chExt cx="4190365" cy="24029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8F6D4D7-8BC2-49E6-8E00-DEC36E2FB616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4382" y="2206643"/>
              <a:ext cx="4190365" cy="8521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024DAB4-A095-482F-9CD9-95A63F236DCE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4382" y="3302107"/>
              <a:ext cx="3903980" cy="130746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2D81A11-F88D-406C-93B3-A2FFA0EED84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552" y="3315379"/>
            <a:ext cx="4117320" cy="21855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5258376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Solution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Set up your development environment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Open the App-Owns-Data Starter Kit in Visual Studio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Test the AppOwnsDataAdmin application</a:t>
            </a:r>
          </a:p>
          <a:p>
            <a:r>
              <a:rPr lang="en-US" dirty="0"/>
              <a:t>Test the AppOwnsDataClient application</a:t>
            </a:r>
          </a:p>
          <a:p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2361783463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D3E12-94F1-4807-9D3F-A9BFA6ED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Customer Tenants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CB3EF0-C030-4773-9C05-D76520DB5E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824398"/>
          </a:xfrm>
        </p:spPr>
        <p:txBody>
          <a:bodyPr/>
          <a:lstStyle/>
          <a:p>
            <a:r>
              <a:rPr lang="en-US" dirty="0"/>
              <a:t>Create a new customer tenant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should see the next tenant in the </a:t>
            </a:r>
            <a:r>
              <a:rPr lang="en-US" b="1" dirty="0"/>
              <a:t>Power BI Tenants</a:t>
            </a:r>
            <a:r>
              <a:rPr lang="en-US" dirty="0"/>
              <a:t> page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Behind the scenes, </a:t>
            </a:r>
            <a:r>
              <a:rPr lang="en-US" b="1" dirty="0" err="1"/>
              <a:t>AppOwnsDataApp</a:t>
            </a:r>
            <a:r>
              <a:rPr lang="en-US" dirty="0"/>
              <a:t> adds record in </a:t>
            </a:r>
            <a:r>
              <a:rPr lang="en-US" b="1" dirty="0"/>
              <a:t>Tenants</a:t>
            </a:r>
            <a:r>
              <a:rPr lang="en-US" dirty="0"/>
              <a:t> table in </a:t>
            </a:r>
            <a:r>
              <a:rPr lang="en-US" b="1" dirty="0"/>
              <a:t>AppOwnsDataDB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D3E070-0070-46E6-8271-36765A5A118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" y="1692819"/>
            <a:ext cx="4905560" cy="174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0F3BA8-E334-441F-94BE-EED0D92D9CA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" y="4075732"/>
            <a:ext cx="5747385" cy="1397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D7440C-3372-4C95-A375-3331BEDE63C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09" y="6021693"/>
            <a:ext cx="10898455" cy="8380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0953142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83641-45DF-44C8-A482-AF8CE693C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Details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BE53AE-64D2-4863-BD73-C8F93915F0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969496"/>
          </a:xfrm>
        </p:spPr>
        <p:txBody>
          <a:bodyPr/>
          <a:lstStyle/>
          <a:p>
            <a:r>
              <a:rPr lang="en-US" dirty="0"/>
              <a:t>Tenant Details page lists members, datasets and reports</a:t>
            </a:r>
          </a:p>
          <a:p>
            <a:pPr lvl="1"/>
            <a:r>
              <a:rPr lang="en-US" dirty="0"/>
              <a:t>AppOwnsDataAdmin calls Power BI REST API to discover workspace artifacts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BCE07-F755-4075-95F6-049225625B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65"/>
          <a:stretch/>
        </p:blipFill>
        <p:spPr>
          <a:xfrm>
            <a:off x="1308051" y="2341137"/>
            <a:ext cx="6710534" cy="431174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85603126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C888B-E00F-4CD7-8187-8899B882B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</a:t>
            </a:r>
            <a:r>
              <a:rPr lang="en-US" dirty="0" err="1"/>
              <a:t>SalesReportTemplate.pbix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8F600-1398-42AF-9442-FABF37C355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2554545"/>
          </a:xfrm>
        </p:spPr>
        <p:txBody>
          <a:bodyPr/>
          <a:lstStyle/>
          <a:p>
            <a:r>
              <a:rPr lang="en-US" b="1" dirty="0"/>
              <a:t>AppOwnsDataAdmin</a:t>
            </a:r>
            <a:r>
              <a:rPr lang="en-US" dirty="0"/>
              <a:t> uses </a:t>
            </a:r>
            <a:r>
              <a:rPr lang="en-US" b="1" dirty="0" err="1"/>
              <a:t>SalesReportTemplate.pbix</a:t>
            </a:r>
            <a:r>
              <a:rPr lang="en-US" dirty="0"/>
              <a:t> as PBIX template file</a:t>
            </a:r>
          </a:p>
          <a:p>
            <a:r>
              <a:rPr lang="en-US" dirty="0"/>
              <a:t>PBIX import process creates </a:t>
            </a:r>
            <a:r>
              <a:rPr lang="en-US" b="1" dirty="0"/>
              <a:t>Sales</a:t>
            </a:r>
            <a:r>
              <a:rPr lang="en-US" dirty="0"/>
              <a:t> dataset and </a:t>
            </a:r>
            <a:r>
              <a:rPr lang="en-US" b="1" dirty="0"/>
              <a:t>Sales</a:t>
            </a:r>
            <a:r>
              <a:rPr lang="en-US" dirty="0"/>
              <a:t> report</a:t>
            </a:r>
          </a:p>
          <a:p>
            <a:r>
              <a:rPr lang="en-US" b="1" dirty="0"/>
              <a:t>Sales</a:t>
            </a:r>
            <a:r>
              <a:rPr lang="en-US" dirty="0"/>
              <a:t> dataset parameterized with </a:t>
            </a:r>
            <a:r>
              <a:rPr lang="en-US" b="1" dirty="0" err="1"/>
              <a:t>DatabaseServer</a:t>
            </a:r>
            <a:r>
              <a:rPr lang="en-US" dirty="0"/>
              <a:t> and </a:t>
            </a:r>
            <a:r>
              <a:rPr lang="en-US" b="1" dirty="0" err="1"/>
              <a:t>DatabaseName</a:t>
            </a:r>
            <a:endParaRPr lang="en-US" b="1" dirty="0"/>
          </a:p>
          <a:p>
            <a:r>
              <a:rPr lang="en-US" dirty="0"/>
              <a:t>Dataset parameters updated after import to redirect to customer database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B4D628-AF15-4DDA-8B63-12148BD6BC0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19" y="3327919"/>
            <a:ext cx="3062055" cy="2094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42B33B-99CA-457A-9024-DC0E4EB4F97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287" y="3321092"/>
            <a:ext cx="3871913" cy="2845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377AE7-B7ED-4908-A069-2C1B125B0196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10500" y="3404358"/>
            <a:ext cx="4399140" cy="2297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891325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25CDC-3F57-4F22-B0B5-162F21B9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and Report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F18054-38CC-4E8E-8260-C8EAAB2A85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4481" y="1290939"/>
            <a:ext cx="11634017" cy="1031051"/>
          </a:xfrm>
        </p:spPr>
        <p:txBody>
          <a:bodyPr/>
          <a:lstStyle/>
          <a:p>
            <a:r>
              <a:rPr lang="en-US" b="1" dirty="0" err="1"/>
              <a:t>SalesReportTemplate.pbix</a:t>
            </a:r>
            <a:r>
              <a:rPr lang="en-US" dirty="0"/>
              <a:t> data model designed with three tables</a:t>
            </a:r>
          </a:p>
          <a:p>
            <a:r>
              <a:rPr lang="en-US" b="1" dirty="0" err="1"/>
              <a:t>SalesReportTemplate.pbix</a:t>
            </a:r>
            <a:r>
              <a:rPr lang="en-US" dirty="0"/>
              <a:t> designed with master view and mobile 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5109AD-A7A8-4B8F-A29B-AEDA15F0D27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905" y="2633872"/>
            <a:ext cx="3589387" cy="196550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15C4F1-41C8-49D4-88BD-A3B4329C747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018" y="2609485"/>
            <a:ext cx="3533958" cy="19996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9EDC2E-6862-4D16-941F-D85229AB9B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4" t="3276" r="2374" b="3004"/>
          <a:stretch/>
        </p:blipFill>
        <p:spPr>
          <a:xfrm>
            <a:off x="516835" y="2653750"/>
            <a:ext cx="3944938" cy="164989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048847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8D547-A43E-4E6B-8E4A-B7A4C9C03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App-Owns-Data Embedding &amp; Authorization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EAAD4-784F-42A6-AA17-656770D778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149481"/>
            <a:ext cx="11239464" cy="4678204"/>
          </a:xfrm>
        </p:spPr>
        <p:txBody>
          <a:bodyPr/>
          <a:lstStyle/>
          <a:p>
            <a:r>
              <a:rPr lang="en-US" dirty="0"/>
              <a:t>Power BI doesn’t know anything about your users</a:t>
            </a:r>
          </a:p>
          <a:p>
            <a:pPr lvl="1"/>
            <a:r>
              <a:rPr lang="en-US" dirty="0"/>
              <a:t>Power BI cannot provide assistance when it comes to authorization</a:t>
            </a:r>
          </a:p>
          <a:p>
            <a:pPr lvl="1"/>
            <a:r>
              <a:rPr lang="en-US" dirty="0"/>
              <a:t>Not an issue in scenario where all users see all content with the same access</a:t>
            </a:r>
          </a:p>
          <a:p>
            <a:pPr lvl="1"/>
            <a:r>
              <a:rPr lang="en-US" dirty="0"/>
              <a:t>Your application must add explicit support for any authorization scheme</a:t>
            </a:r>
          </a:p>
          <a:p>
            <a:pPr lvl="1"/>
            <a:endParaRPr lang="en-US" dirty="0"/>
          </a:p>
          <a:p>
            <a:r>
              <a:rPr lang="en-US" dirty="0"/>
              <a:t>Key observations about App-Owns-Data embedding</a:t>
            </a:r>
          </a:p>
          <a:p>
            <a:pPr lvl="1"/>
            <a:r>
              <a:rPr lang="en-US" dirty="0"/>
              <a:t>you have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flexibility</a:t>
            </a:r>
            <a:r>
              <a:rPr lang="en-US" dirty="0"/>
              <a:t> to design the authorization scheme any way you'd like</a:t>
            </a:r>
          </a:p>
          <a:p>
            <a:pPr lvl="1"/>
            <a:r>
              <a:rPr lang="en-US" dirty="0"/>
              <a:t>you have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responsibility</a:t>
            </a:r>
            <a:r>
              <a:rPr lang="en-US" dirty="0"/>
              <a:t> to build authorization scheme from the ground up</a:t>
            </a:r>
          </a:p>
          <a:p>
            <a:pPr lvl="1"/>
            <a:r>
              <a:rPr lang="en-US" dirty="0"/>
              <a:t>you should use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custom database</a:t>
            </a:r>
            <a:r>
              <a:rPr lang="en-US" dirty="0"/>
              <a:t> to track the authorization data you need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1362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5A178-98D0-4EB3-B384-290407D1B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Reports in AppOwnsDataAdmin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1D481B-07B0-40B4-A16A-84911BEDA4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969496"/>
          </a:xfrm>
        </p:spPr>
        <p:txBody>
          <a:bodyPr/>
          <a:lstStyle/>
          <a:p>
            <a:r>
              <a:rPr lang="en-US" b="1" dirty="0"/>
              <a:t>AppOwnsDataAdmin</a:t>
            </a:r>
            <a:r>
              <a:rPr lang="en-US" dirty="0"/>
              <a:t> provides </a:t>
            </a:r>
            <a:r>
              <a:rPr lang="en-US" b="1" dirty="0"/>
              <a:t>Embed</a:t>
            </a:r>
            <a:r>
              <a:rPr lang="en-US" dirty="0"/>
              <a:t> view for each tenant</a:t>
            </a:r>
          </a:p>
          <a:p>
            <a:pPr lvl="1"/>
            <a:r>
              <a:rPr lang="en-US" dirty="0"/>
              <a:t>Allows user to view the </a:t>
            </a:r>
            <a:r>
              <a:rPr lang="en-US" b="1" dirty="0"/>
              <a:t>Sales</a:t>
            </a:r>
            <a:r>
              <a:rPr lang="en-US" dirty="0"/>
              <a:t> report from any tenant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93AFCD-370B-439E-8D92-6D415738182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706" y="2336234"/>
            <a:ext cx="5166494" cy="1246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6B3122-5756-4089-A05D-A8856FFA5AB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591" y="2255077"/>
            <a:ext cx="5805262" cy="32783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5777772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B1293-1284-40FE-B38F-40BC4CA69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been created in Power BI?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8C91D4-0E82-4211-9110-6546C0EB4A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923604"/>
          </a:xfrm>
        </p:spPr>
        <p:txBody>
          <a:bodyPr/>
          <a:lstStyle/>
          <a:p>
            <a:r>
              <a:rPr lang="en-US" dirty="0"/>
              <a:t>You can see the workspaces created in Power BI</a:t>
            </a:r>
          </a:p>
          <a:p>
            <a:pPr lvl="1"/>
            <a:r>
              <a:rPr lang="en-US" dirty="0"/>
              <a:t>There should be a Power BI workspace for each tenant that’s been created</a:t>
            </a:r>
          </a:p>
          <a:p>
            <a:pPr lvl="1"/>
            <a:r>
              <a:rPr lang="en-US" b="1" dirty="0" err="1"/>
              <a:t>ConfiguredBy</a:t>
            </a:r>
            <a:r>
              <a:rPr lang="en-US" dirty="0"/>
              <a:t> property of </a:t>
            </a:r>
            <a:r>
              <a:rPr lang="en-US" b="1" dirty="0"/>
              <a:t>Sales</a:t>
            </a:r>
            <a:r>
              <a:rPr lang="en-US" dirty="0"/>
              <a:t> dataset should be set to </a:t>
            </a:r>
            <a:r>
              <a:rPr lang="en-US" b="1" dirty="0"/>
              <a:t>App-Owns-Data Service App</a:t>
            </a:r>
          </a:p>
          <a:p>
            <a:pPr lvl="1"/>
            <a:r>
              <a:rPr lang="en-US" b="1" dirty="0"/>
              <a:t>Last refresh</a:t>
            </a:r>
            <a:r>
              <a:rPr lang="en-US" dirty="0"/>
              <a:t> time should reflect refresh operation at end of onboarding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F5DCED-9743-4A00-9D0E-61B0A023A41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038" y="3157105"/>
            <a:ext cx="3477587" cy="338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A5A79B-402B-4135-824D-5B0CA5BA74E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797" y="3186924"/>
            <a:ext cx="7131725" cy="21379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97219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Solution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Set up your development environment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Open the App-Owns-Data Starter Kit in Visual Studio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Test the AppOwnsDataAdmin application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Test the AppOwnsDataClient application</a:t>
            </a:r>
          </a:p>
          <a:p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2603855296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69234-2C1D-4778-A1DB-3DEEBE38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</a:t>
            </a:r>
            <a:r>
              <a:rPr lang="en-US" dirty="0" err="1"/>
              <a:t>appsettings.json</a:t>
            </a:r>
            <a:r>
              <a:rPr lang="en-US" dirty="0"/>
              <a:t> in AppOwnsDataWebApi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ED41F-BE30-47BA-BBB8-CC00280ECE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15909"/>
          </a:xfrm>
        </p:spPr>
        <p:txBody>
          <a:bodyPr/>
          <a:lstStyle/>
          <a:p>
            <a:r>
              <a:rPr lang="en-US" dirty="0"/>
              <a:t>Update </a:t>
            </a:r>
            <a:r>
              <a:rPr lang="en-US" sz="20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ClientApp</a:t>
            </a:r>
            <a:r>
              <a:rPr lang="en-US" dirty="0"/>
              <a:t> section with data from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App-Owns-Data Client App</a:t>
            </a:r>
          </a:p>
          <a:p>
            <a:r>
              <a:rPr lang="en-US" dirty="0"/>
              <a:t>Update </a:t>
            </a:r>
            <a:r>
              <a:rPr lang="en-US" sz="20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ServicePrincipalApp</a:t>
            </a:r>
            <a:r>
              <a:rPr lang="en-US" dirty="0"/>
              <a:t> section with data from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App-Owns-Data Service App</a:t>
            </a:r>
          </a:p>
          <a:p>
            <a:r>
              <a:rPr lang="en-US" dirty="0"/>
              <a:t>Leave </a:t>
            </a:r>
            <a:r>
              <a:rPr lang="en-US" sz="20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PowerBi</a:t>
            </a:r>
            <a:r>
              <a:rPr lang="en-US" dirty="0"/>
              <a:t> section with default setting when using Power BI public cloud</a:t>
            </a:r>
          </a:p>
          <a:p>
            <a:r>
              <a:rPr lang="en-US" dirty="0"/>
              <a:t>Ensure </a:t>
            </a:r>
            <a:r>
              <a:rPr lang="en-US" sz="20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AppOwnsDataDB:ConnectString</a:t>
            </a:r>
            <a:r>
              <a:rPr lang="en-US" dirty="0"/>
              <a:t> is valid for your development environment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1AB28B-7577-4DA7-9ED5-5DB8F85FA6B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81" y="3258947"/>
            <a:ext cx="7941165" cy="36089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1685698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BEF97-F9FA-460F-8580-2810C1A8C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and build AppOwnsDataClient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7B530-2A4C-476C-A260-2555F9AD41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862048"/>
          </a:xfrm>
        </p:spPr>
        <p:txBody>
          <a:bodyPr/>
          <a:lstStyle/>
          <a:p>
            <a:r>
              <a:rPr lang="en-US" dirty="0"/>
              <a:t>AppOwnsDataClient needs to be configured with Client ID</a:t>
            </a:r>
          </a:p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Client ID</a:t>
            </a:r>
            <a:r>
              <a:rPr lang="en-US" dirty="0"/>
              <a:t> from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App-Owns-Data Client App</a:t>
            </a:r>
          </a:p>
          <a:p>
            <a:pPr lvl="1"/>
            <a:r>
              <a:rPr lang="en-US" dirty="0"/>
              <a:t>Compile Typescript in project after updating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Client ID</a:t>
            </a:r>
          </a:p>
          <a:p>
            <a:pPr lvl="1"/>
            <a:r>
              <a:rPr lang="en-US" dirty="0"/>
              <a:t>Node.js and webpack used to compile Typescript for distribution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661C9-3B10-4EAE-A296-ECF875D1DB5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132" y="3303320"/>
            <a:ext cx="10406011" cy="30052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0020224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7AE39-8FAC-4368-8F27-7C146614F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Node.js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079F73-4873-470A-BA76-962EBCCB3C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2308324"/>
          </a:xfrm>
        </p:spPr>
        <p:txBody>
          <a:bodyPr/>
          <a:lstStyle/>
          <a:p>
            <a:r>
              <a:rPr lang="en-US" dirty="0"/>
              <a:t>AppOwnsDataClient project built as a Node.js project</a:t>
            </a:r>
          </a:p>
          <a:p>
            <a:pPr lvl="1"/>
            <a:r>
              <a:rPr lang="en-US" dirty="0"/>
              <a:t>You must install Node.js in order to build the project</a:t>
            </a:r>
          </a:p>
          <a:p>
            <a:pPr lvl="1"/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npm</a:t>
            </a:r>
            <a:r>
              <a:rPr lang="en-US" sz="1800" b="1" dirty="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 install</a:t>
            </a:r>
            <a:r>
              <a:rPr lang="en-US" dirty="0"/>
              <a:t> command used to restore Node.js packages</a:t>
            </a:r>
          </a:p>
          <a:p>
            <a:pPr lvl="1"/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npm</a:t>
            </a:r>
            <a:r>
              <a:rPr lang="en-US" sz="1800" b="1" dirty="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 run build</a:t>
            </a:r>
            <a:r>
              <a:rPr lang="en-US" dirty="0"/>
              <a:t> command triggers webpack to compile Typescript into JavaScript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418D95-69C2-4327-B56D-D6CD2165BE2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44" y="3212595"/>
            <a:ext cx="10163156" cy="34863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9883556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C52C3-F240-4B19-8A56-74D5A3676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AppOwnsDataClient Project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1F0E20-4ECD-4308-BB4E-6CBBEC40A7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477328"/>
          </a:xfrm>
        </p:spPr>
        <p:txBody>
          <a:bodyPr/>
          <a:lstStyle/>
          <a:p>
            <a:r>
              <a:rPr lang="en-US" dirty="0"/>
              <a:t>Rebuilding project executed required Node.js commands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webpack</a:t>
            </a:r>
            <a:r>
              <a:rPr lang="en-US" dirty="0"/>
              <a:t> utility used to compile Typescript into </a:t>
            </a:r>
            <a:r>
              <a:rPr lang="en-US" sz="1800" b="1" dirty="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bundle.js</a:t>
            </a:r>
            <a:r>
              <a:rPr lang="en-US" dirty="0"/>
              <a:t> file for distribution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D65152-1515-432C-8553-C1962F42217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125" y="4015409"/>
            <a:ext cx="6577849" cy="2766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852495-F796-4D4C-A3F4-BA6140CCD39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733" y="2247693"/>
            <a:ext cx="5243181" cy="1558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96AFD5-49F8-406F-9F6B-5390F7B3A2A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782" y="3241578"/>
            <a:ext cx="3217525" cy="2354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55552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7CC6-266C-4226-B802-CE0057836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AppOwnsDataClient in Visual 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7475F-F95A-45ED-B1EA-7530E1D9AF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Configure the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AppOwnsDataStarterKit</a:t>
            </a:r>
            <a:r>
              <a:rPr lang="en-US" dirty="0"/>
              <a:t> solution with multiple Startup projects</a:t>
            </a:r>
          </a:p>
          <a:p>
            <a:r>
              <a:rPr lang="en-US" dirty="0"/>
              <a:t>Allows testing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along side by side with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CB36A5-99D9-4666-B2FE-30AC82330E2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17" y="2548716"/>
            <a:ext cx="3705403" cy="254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14871A-A893-4EFA-B521-CA9CB8A20B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583" y="2525632"/>
            <a:ext cx="7669359" cy="1867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CEB443-76EA-4530-B6AC-B5D16C0302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29" y="4589932"/>
            <a:ext cx="7841001" cy="22481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3053010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2ACA-F8FD-418E-86A0-3F024D130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App-Owns-Data Applications Side by Side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04755-DB9A-4C85-879C-99C5FC5DCA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85268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dirty="0"/>
              <a:t> to move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user through 4 possible states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Test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when user is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unassigned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Test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when user is assigned to tenant with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read-only permissions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Test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when user is assigned to tenant with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edit permissions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Test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when user is assigned to tenant with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edit + create permissions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7E0BB6-7DA2-4926-AD8D-DF97B839AB3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646" y="3367255"/>
            <a:ext cx="4888197" cy="1475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9322AD-8D8E-4F74-B8E7-B72CB2F996C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024" y="3324971"/>
            <a:ext cx="5378167" cy="217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58A4BB-FC5A-4065-8BD1-B904D7B8853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063" y="5667226"/>
            <a:ext cx="6419873" cy="1198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23806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676B-F35F-49FF-A908-9592835F8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AppOwnsDataClient User Experience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D1745A-07EF-48A0-B281-789D2B33E1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585323"/>
          </a:xfrm>
        </p:spPr>
        <p:txBody>
          <a:bodyPr/>
          <a:lstStyle/>
          <a:p>
            <a:r>
              <a:rPr lang="en-US" dirty="0"/>
              <a:t>Test user experience when user is unassigned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Test experience with user assigned - make browser window narrow to see mobile 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E34E37-C4B3-4D7D-94C5-C9B88B8EC1A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02" y="1806368"/>
            <a:ext cx="5504911" cy="1531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206398-4326-4482-B470-561EDC45263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25" y="3872198"/>
            <a:ext cx="5276313" cy="294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109BE4-49FC-4734-86B6-921CE8B7C3B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023" y="3885058"/>
            <a:ext cx="2263072" cy="28636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06358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08F57-FDF8-4F08-9B3E-3C47DAF9A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App-Owns-Data Starter Kit - Value Proposition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13452-72D6-4491-BCE7-B312ABB719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Provides guidance for the following tasks and procedures</a:t>
            </a:r>
          </a:p>
          <a:p>
            <a:pPr lvl="1"/>
            <a:r>
              <a:rPr lang="en-US" dirty="0"/>
              <a:t>Onboarding new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customer tenants</a:t>
            </a:r>
          </a:p>
          <a:p>
            <a:pPr lvl="1"/>
            <a:r>
              <a:rPr lang="en-US" dirty="0"/>
              <a:t>Managing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user permissions</a:t>
            </a:r>
          </a:p>
          <a:p>
            <a:pPr lvl="1"/>
            <a:r>
              <a:rPr lang="en-US" dirty="0"/>
              <a:t>Implementing customer-facing client as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Single Page Application (SPA)</a:t>
            </a:r>
          </a:p>
          <a:p>
            <a:pPr lvl="1"/>
            <a:r>
              <a:rPr lang="en-US" dirty="0"/>
              <a:t>Creating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custom telemetry layer</a:t>
            </a:r>
            <a:r>
              <a:rPr lang="en-US" dirty="0"/>
              <a:t> to log user activity </a:t>
            </a:r>
          </a:p>
          <a:p>
            <a:pPr lvl="1"/>
            <a:r>
              <a:rPr lang="en-US" dirty="0"/>
              <a:t>Monitoring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user actions</a:t>
            </a:r>
            <a:r>
              <a:rPr lang="en-US" dirty="0"/>
              <a:t> such as viewing, editing, and creating reports</a:t>
            </a:r>
          </a:p>
          <a:p>
            <a:pPr lvl="1"/>
            <a:r>
              <a:rPr lang="en-US" dirty="0"/>
              <a:t>Monitoring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report performance</a:t>
            </a:r>
            <a:r>
              <a:rPr lang="en-US" dirty="0"/>
              <a:t> across all customer tenants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8271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31B8C-F5F5-4084-952F-20326ACEE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reports using AppOwnsDataClient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B166F-C5FE-4482-A2DF-6FAB31B3F0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415772"/>
          </a:xfrm>
        </p:spPr>
        <p:txBody>
          <a:bodyPr/>
          <a:lstStyle/>
          <a:p>
            <a:r>
              <a:rPr lang="en-US" dirty="0"/>
              <a:t>Test user experience when user has edit permissions</a:t>
            </a:r>
          </a:p>
          <a:p>
            <a:pPr lvl="1"/>
            <a:r>
              <a:rPr lang="en-US" dirty="0"/>
              <a:t>User can move report into edit mode</a:t>
            </a:r>
          </a:p>
          <a:p>
            <a:pPr lvl="1"/>
            <a:r>
              <a:rPr lang="en-US" dirty="0"/>
              <a:t>Once in edit mode, you can customize report and save changes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AF538E-B2BF-4C5E-A878-C0C0619B780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16" y="2834465"/>
            <a:ext cx="4073189" cy="1644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7B1046-1319-4C49-8D03-58935BD5434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070" y="2790909"/>
            <a:ext cx="6747947" cy="1617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4C665A-C6A1-4101-AFFD-C000C198851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724" y="4652650"/>
            <a:ext cx="6694293" cy="20227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05392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CB479-074C-4E81-A8C7-D1904755E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Content using AppOwnsDataClient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3ABB64-CB7E-4F04-A1C7-BD7BF52FCE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Test user experience when user has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edit + create permissions</a:t>
            </a:r>
          </a:p>
          <a:p>
            <a:pPr lvl="1"/>
            <a:r>
              <a:rPr lang="en-US" dirty="0"/>
              <a:t>User can use </a:t>
            </a:r>
            <a:r>
              <a:rPr lang="en-US" b="1" dirty="0"/>
              <a:t>Save As</a:t>
            </a:r>
            <a:r>
              <a:rPr lang="en-US" dirty="0"/>
              <a:t> command on report in edit mode to copy a report</a:t>
            </a:r>
          </a:p>
          <a:p>
            <a:pPr lvl="1"/>
            <a:r>
              <a:rPr lang="en-US" dirty="0"/>
              <a:t>User can click dataset in Create Report section to create new report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1501E2-D4FC-48EC-A8D8-609C2B413BF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96" y="2792874"/>
            <a:ext cx="4013732" cy="1679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B85DEC-B90D-4459-97B3-BB420D60735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896" y="4710825"/>
            <a:ext cx="6593917" cy="1769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2FF586-B57D-4207-A5A6-CA12C83078B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145" y="2722006"/>
            <a:ext cx="6644892" cy="1740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46247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Solution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Set up your development environment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Open the App-Owns-Data Starter Kit in Visual Studio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Test the AppOwnsDataAdmin application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Test the AppOwnsDataClient application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514047006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088B4-7D8C-4A4F-BBF3-8DD1960B7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user activity data from ActivityLog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AFD7BF-40B4-41BE-9791-025EC35167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2308324"/>
          </a:xfrm>
        </p:spPr>
        <p:txBody>
          <a:bodyPr/>
          <a:lstStyle/>
          <a:p>
            <a:r>
              <a:rPr lang="en-US" dirty="0"/>
              <a:t>AppOwnsDataClient constantly logs user activity</a:t>
            </a:r>
          </a:p>
          <a:p>
            <a:pPr lvl="1"/>
            <a:r>
              <a:rPr lang="en-US" dirty="0"/>
              <a:t>Activity is logged whenever a user views a report</a:t>
            </a:r>
          </a:p>
          <a:p>
            <a:pPr lvl="1"/>
            <a:r>
              <a:rPr lang="en-US" dirty="0"/>
              <a:t>Activity is logged whenever a user edits, copies or creates a report</a:t>
            </a:r>
          </a:p>
          <a:p>
            <a:pPr lvl="1"/>
            <a:r>
              <a:rPr lang="en-US" dirty="0"/>
              <a:t>Activity is logged by AppOwnsDataWebApi by adding record into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ActivityLog</a:t>
            </a:r>
            <a:r>
              <a:rPr lang="en-US" dirty="0"/>
              <a:t> table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1177D0-46AE-4A7B-8032-0AC8566B9B9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84" y="3162880"/>
            <a:ext cx="10918948" cy="2840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7100637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3F55A-3C03-47E2-8674-7455D3B431FE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AppOwsDataUsageReporting.pbix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E5607F-CAAD-4C28-952A-E356BF9F5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231106"/>
          </a:xfrm>
        </p:spPr>
        <p:txBody>
          <a:bodyPr/>
          <a:lstStyle/>
          <a:p>
            <a:r>
              <a:rPr lang="en-US" dirty="0"/>
              <a:t>App-Owns-Data Starter Kit includes report template </a:t>
            </a:r>
            <a:r>
              <a:rPr lang="en-US" b="1" dirty="0"/>
              <a:t>AppOwsDataUsageReporting.pbix</a:t>
            </a:r>
          </a:p>
          <a:p>
            <a:pPr lvl="1"/>
            <a:r>
              <a:rPr lang="en-US" b="1" dirty="0"/>
              <a:t>AppOwsDataUsageReporting.pbix </a:t>
            </a:r>
            <a:r>
              <a:rPr lang="en-US" dirty="0"/>
              <a:t>imports data from </a:t>
            </a:r>
            <a:r>
              <a:rPr lang="en-US" b="1" dirty="0"/>
              <a:t>AppOwnsDataDB</a:t>
            </a:r>
          </a:p>
          <a:p>
            <a:pPr lvl="1"/>
            <a:r>
              <a:rPr lang="en-US" dirty="0"/>
              <a:t>Allows for monitoring and analysis of usage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4BADCA-E375-4FBC-9B21-4DEE960FD3A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372" y="2625179"/>
            <a:ext cx="10290116" cy="3756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4381902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CA3EE-AB7C-43BB-B630-8685CEFC2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Capturing Report Performance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AB13B2-39AB-4E6B-8D51-D1AA06D7A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2754600"/>
          </a:xfrm>
        </p:spPr>
        <p:txBody>
          <a:bodyPr/>
          <a:lstStyle/>
          <a:p>
            <a:r>
              <a:rPr lang="en-US" dirty="0"/>
              <a:t>Steps to capture performance data when embedding a report</a:t>
            </a:r>
          </a:p>
          <a:p>
            <a:pPr lvl="1"/>
            <a:r>
              <a:rPr lang="en-US" dirty="0"/>
              <a:t>Capture time before starting the embedding process</a:t>
            </a:r>
          </a:p>
          <a:p>
            <a:pPr lvl="1"/>
            <a:r>
              <a:rPr lang="en-US" dirty="0"/>
              <a:t>Determine time duration between start of embedding and the </a:t>
            </a:r>
            <a:r>
              <a:rPr lang="en-US" sz="1800" b="1" dirty="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loaded</a:t>
            </a:r>
            <a:r>
              <a:rPr lang="en-US" dirty="0"/>
              <a:t> event</a:t>
            </a:r>
          </a:p>
          <a:p>
            <a:pPr lvl="1"/>
            <a:r>
              <a:rPr lang="en-US" dirty="0"/>
              <a:t>Determine time duration between start of embedding and the </a:t>
            </a:r>
            <a:r>
              <a:rPr lang="en-US" sz="1800" b="1" dirty="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rendered</a:t>
            </a:r>
            <a:r>
              <a:rPr lang="en-US" dirty="0"/>
              <a:t> event</a:t>
            </a:r>
          </a:p>
          <a:p>
            <a:pPr lvl="1"/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LoadDuration</a:t>
            </a:r>
            <a:r>
              <a:rPr lang="en-US" dirty="0"/>
              <a:t> and </a:t>
            </a:r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RenderDuration</a:t>
            </a:r>
            <a:r>
              <a:rPr lang="en-US" dirty="0"/>
              <a:t> recorded in milliseconds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0D3EBF-E24A-4A12-8F17-58CA8FC03C3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820" y="3606616"/>
            <a:ext cx="8374495" cy="32016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B4302D8-B2A4-43F3-8D50-5161C89EE30E}"/>
              </a:ext>
            </a:extLst>
          </p:cNvPr>
          <p:cNvGrpSpPr/>
          <p:nvPr/>
        </p:nvGrpSpPr>
        <p:grpSpPr>
          <a:xfrm>
            <a:off x="9080292" y="3755845"/>
            <a:ext cx="2707516" cy="2062462"/>
            <a:chOff x="8970962" y="3527244"/>
            <a:chExt cx="2846664" cy="216845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FB79EB6-FCB0-4765-A36D-05503379D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70962" y="3817799"/>
              <a:ext cx="2846664" cy="187790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6068B89-017E-454E-BA45-53CB1B32C627}"/>
                </a:ext>
              </a:extLst>
            </p:cNvPr>
            <p:cNvSpPr/>
            <p:nvPr/>
          </p:nvSpPr>
          <p:spPr>
            <a:xfrm>
              <a:off x="8994912" y="3527244"/>
              <a:ext cx="2782383" cy="3279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Activity Event Payload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8276609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72DBA-F0F8-4A12-A816-62036081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Report Performance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ED6EA9-DDD0-45F5-8315-31980A3A98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415772"/>
          </a:xfrm>
        </p:spPr>
        <p:txBody>
          <a:bodyPr/>
          <a:lstStyle/>
          <a:p>
            <a:r>
              <a:rPr lang="en-US" dirty="0"/>
              <a:t>Monitor report performance across multi-tenant environment</a:t>
            </a:r>
          </a:p>
          <a:p>
            <a:pPr lvl="1"/>
            <a:r>
              <a:rPr lang="en-US" dirty="0"/>
              <a:t>Long load times could be evidence of report with slow connection</a:t>
            </a:r>
          </a:p>
          <a:p>
            <a:pPr lvl="1"/>
            <a:r>
              <a:rPr lang="en-US" dirty="0"/>
              <a:t>Long render times could be evidence of report with too many visuals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76A0AF-2D4A-4BE6-9403-7DA9DFB5CC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30" y="2631038"/>
            <a:ext cx="10644809" cy="39772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5948029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784B1-E178-47A2-9CA5-B69F4B2DA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9C40F-6C2A-49B0-A0EA-CEA8759320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Use a different authentication provider</a:t>
            </a:r>
          </a:p>
          <a:p>
            <a:r>
              <a:rPr lang="en-US" dirty="0"/>
              <a:t>Create a more granular permissions scheme</a:t>
            </a:r>
          </a:p>
          <a:p>
            <a:r>
              <a:rPr lang="en-US" dirty="0"/>
              <a:t>Add integration with row-level security (RLS)</a:t>
            </a:r>
          </a:p>
          <a:p>
            <a:r>
              <a:rPr lang="en-US" dirty="0"/>
              <a:t>Redesign AppOwnsDataClient using React.js or Angular</a:t>
            </a:r>
          </a:p>
          <a:p>
            <a:r>
              <a:rPr lang="en-US" dirty="0"/>
              <a:t>Learn scaling techniques to support more than 1000 tenants</a:t>
            </a:r>
          </a:p>
        </p:txBody>
      </p:sp>
    </p:spTree>
    <p:extLst>
      <p:ext uri="{BB962C8B-B14F-4D97-AF65-F5344CB8AC3E}">
        <p14:creationId xmlns:p14="http://schemas.microsoft.com/office/powerpoint/2010/main" val="3002134326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Solution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Set up your development environment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Open the App-Owns-Data Starter Kit in Visual Studio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Test the AppOwnsDataAdmin application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Test the AppOwnsDataClient application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380194366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F895-0FB1-4BE2-995F-1CAC4B7D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App-Owns-Data Starter Kit on GitHub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7F8620-5147-4FFF-A1D6-B0C7C2A204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https://github.com/PowerBiDevCamp/App-Owns-Data-Starter-Kit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0F7BED-1BA3-47EE-8048-39FEA3CC7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77" y="1862871"/>
            <a:ext cx="8958564" cy="475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330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CF718-5877-466C-91C8-6EC318DE6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App-Owns-Data Starter Kit Solution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E8DC893-96B4-4702-A01A-1FFC0A8C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862048"/>
          </a:xfrm>
        </p:spPr>
        <p:txBody>
          <a:bodyPr/>
          <a:lstStyle/>
          <a:p>
            <a:r>
              <a:rPr lang="en-US" dirty="0"/>
              <a:t>Created as POC to provide starting point for ISVs and large organizations</a:t>
            </a:r>
          </a:p>
          <a:p>
            <a:pPr lvl="1"/>
            <a:r>
              <a:rPr lang="en-US" dirty="0"/>
              <a:t>Built using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.NET 5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ASP.NET CORE</a:t>
            </a:r>
          </a:p>
          <a:p>
            <a:pPr lvl="1"/>
            <a:r>
              <a:rPr lang="en-US" dirty="0"/>
              <a:t>Can be opened and tested with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Visual Studio 2019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Visual Studio Code</a:t>
            </a:r>
          </a:p>
          <a:p>
            <a:pPr lvl="1"/>
            <a:r>
              <a:rPr lang="en-US" dirty="0"/>
              <a:t>Designed for simple App-Owns-Data scenario – extend it to meet your requirements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D6130-F1C9-420A-BDFD-A125B314D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892" y="3320318"/>
            <a:ext cx="8025892" cy="348165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0903390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F9CB149B-50AF-4E0B-B6F4-C8F5AF31B9D2}"/>
              </a:ext>
            </a:extLst>
          </p:cNvPr>
          <p:cNvGrpSpPr/>
          <p:nvPr/>
        </p:nvGrpSpPr>
        <p:grpSpPr>
          <a:xfrm>
            <a:off x="920882" y="3211467"/>
            <a:ext cx="7502236" cy="3214294"/>
            <a:chOff x="924791" y="2710139"/>
            <a:chExt cx="8541327" cy="365948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391E529-45FB-4587-8BF4-73FCD0A16086}"/>
                </a:ext>
              </a:extLst>
            </p:cNvPr>
            <p:cNvSpPr/>
            <p:nvPr/>
          </p:nvSpPr>
          <p:spPr bwMode="auto">
            <a:xfrm>
              <a:off x="924791" y="2710139"/>
              <a:ext cx="8541327" cy="36594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AF5C08E-168B-4AC6-8BE2-849301CF77BB}"/>
                </a:ext>
              </a:extLst>
            </p:cNvPr>
            <p:cNvGrpSpPr/>
            <p:nvPr/>
          </p:nvGrpSpPr>
          <p:grpSpPr>
            <a:xfrm>
              <a:off x="1100258" y="2899062"/>
              <a:ext cx="8109095" cy="3276463"/>
              <a:chOff x="277616" y="1527666"/>
              <a:chExt cx="11262617" cy="4962034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66E794B6-F65B-4A6D-A752-6F65593E0F4A}"/>
                  </a:ext>
                </a:extLst>
              </p:cNvPr>
              <p:cNvSpPr/>
              <p:nvPr/>
            </p:nvSpPr>
            <p:spPr>
              <a:xfrm>
                <a:off x="4433938" y="1527666"/>
                <a:ext cx="3104040" cy="1149288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latin typeface="Arial Black" panose="020B0A04020102020204" pitchFamily="34" charset="0"/>
                  </a:rPr>
                  <a:t>AppOwnsDataAdmin</a:t>
                </a: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CDD70440-8042-4677-94A8-7ED1DFF9CC39}"/>
                  </a:ext>
                </a:extLst>
              </p:cNvPr>
              <p:cNvGrpSpPr/>
              <p:nvPr/>
            </p:nvGrpSpPr>
            <p:grpSpPr>
              <a:xfrm>
                <a:off x="7681500" y="2676954"/>
                <a:ext cx="3858733" cy="1693049"/>
                <a:chOff x="7776839" y="1735951"/>
                <a:chExt cx="3858733" cy="1693049"/>
              </a:xfrm>
            </p:grpSpPr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A85EA9BD-5888-47CA-AC2D-6064A3B5227E}"/>
                    </a:ext>
                  </a:extLst>
                </p:cNvPr>
                <p:cNvSpPr/>
                <p:nvPr/>
              </p:nvSpPr>
              <p:spPr>
                <a:xfrm>
                  <a:off x="8531532" y="2439323"/>
                  <a:ext cx="3104040" cy="989677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latin typeface="Arial Black" panose="020B0A04020102020204" pitchFamily="34" charset="0"/>
                    </a:rPr>
                    <a:t>Power BI REST API</a:t>
                  </a:r>
                </a:p>
              </p:txBody>
            </p:sp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9A7118FE-572C-4BBC-B09B-577463904EA5}"/>
                    </a:ext>
                  </a:extLst>
                </p:cNvPr>
                <p:cNvCxnSpPr/>
                <p:nvPr/>
              </p:nvCxnSpPr>
              <p:spPr>
                <a:xfrm>
                  <a:off x="7776839" y="1735951"/>
                  <a:ext cx="648070" cy="659169"/>
                </a:xfrm>
                <a:prstGeom prst="straightConnector1">
                  <a:avLst/>
                </a:prstGeom>
                <a:ln w="38100">
                  <a:solidFill>
                    <a:srgbClr val="A5002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C85F67ED-D310-4AD1-9D0D-129E0DC0C9A7}"/>
                  </a:ext>
                </a:extLst>
              </p:cNvPr>
              <p:cNvGrpSpPr/>
              <p:nvPr/>
            </p:nvGrpSpPr>
            <p:grpSpPr>
              <a:xfrm>
                <a:off x="4829455" y="2816040"/>
                <a:ext cx="2246045" cy="1768874"/>
                <a:chOff x="4939497" y="1875037"/>
                <a:chExt cx="2246045" cy="1768874"/>
              </a:xfrm>
            </p:grpSpPr>
            <p:sp>
              <p:nvSpPr>
                <p:cNvPr id="6" name="Flowchart: Magnetic Disk 5">
                  <a:extLst>
                    <a:ext uri="{FF2B5EF4-FFF2-40B4-BE49-F238E27FC236}">
                      <a16:creationId xmlns:a16="http://schemas.microsoft.com/office/drawing/2014/main" id="{5DC72B79-5F80-4A3B-8295-0F7D97C3705A}"/>
                    </a:ext>
                  </a:extLst>
                </p:cNvPr>
                <p:cNvSpPr/>
                <p:nvPr/>
              </p:nvSpPr>
              <p:spPr>
                <a:xfrm>
                  <a:off x="4939497" y="2494624"/>
                  <a:ext cx="2246045" cy="1149287"/>
                </a:xfrm>
                <a:prstGeom prst="flowChartMagneticDisk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latin typeface="Arial Black" panose="020B0A04020102020204" pitchFamily="34" charset="0"/>
                    </a:rPr>
                    <a:t>AppOwnsDataDB</a:t>
                  </a:r>
                </a:p>
              </p:txBody>
            </p: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9EACD6DB-53A8-4DF9-B8F5-DC634E87F4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52477" y="1875038"/>
                  <a:ext cx="0" cy="520083"/>
                </a:xfrm>
                <a:prstGeom prst="straightConnector1">
                  <a:avLst/>
                </a:prstGeom>
                <a:ln w="38100">
                  <a:solidFill>
                    <a:srgbClr val="A5002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9274303F-3851-43CE-9265-4316BD911E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1875037"/>
                  <a:ext cx="0" cy="520083"/>
                </a:xfrm>
                <a:prstGeom prst="straightConnector1">
                  <a:avLst/>
                </a:prstGeom>
                <a:ln w="38100">
                  <a:solidFill>
                    <a:srgbClr val="A5002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E655DFB2-0736-4F2A-92A5-DEBDACF08E59}"/>
                  </a:ext>
                </a:extLst>
              </p:cNvPr>
              <p:cNvGrpSpPr/>
              <p:nvPr/>
            </p:nvGrpSpPr>
            <p:grpSpPr>
              <a:xfrm>
                <a:off x="277616" y="4581739"/>
                <a:ext cx="8051954" cy="1907961"/>
                <a:chOff x="372955" y="3643911"/>
                <a:chExt cx="8051954" cy="1907961"/>
              </a:xfrm>
            </p:grpSpPr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C8CB3C36-9934-40C4-99A2-E5EEC6404608}"/>
                    </a:ext>
                  </a:extLst>
                </p:cNvPr>
                <p:cNvSpPr/>
                <p:nvPr/>
              </p:nvSpPr>
              <p:spPr>
                <a:xfrm>
                  <a:off x="4472958" y="4402584"/>
                  <a:ext cx="3104040" cy="1149288"/>
                </a:xfrm>
                <a:prstGeom prst="round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latin typeface="Arial Black" panose="020B0A04020102020204" pitchFamily="34" charset="0"/>
                    </a:rPr>
                    <a:t>AppOwnsDataWebApi</a:t>
                  </a:r>
                </a:p>
              </p:txBody>
            </p:sp>
            <p:sp>
              <p:nvSpPr>
                <p:cNvPr id="8" name="Rectangle: Rounded Corners 7">
                  <a:extLst>
                    <a:ext uri="{FF2B5EF4-FFF2-40B4-BE49-F238E27FC236}">
                      <a16:creationId xmlns:a16="http://schemas.microsoft.com/office/drawing/2014/main" id="{947480CB-EE2C-453B-B7C0-CCC8D6CCD565}"/>
                    </a:ext>
                  </a:extLst>
                </p:cNvPr>
                <p:cNvSpPr/>
                <p:nvPr/>
              </p:nvSpPr>
              <p:spPr>
                <a:xfrm>
                  <a:off x="372955" y="4402584"/>
                  <a:ext cx="3104040" cy="1149288"/>
                </a:xfrm>
                <a:prstGeom prst="round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  <a:latin typeface="Arial Black" panose="020B0A04020102020204" pitchFamily="34" charset="0"/>
                    </a:rPr>
                    <a:t>AppOwnsDataClient</a:t>
                  </a:r>
                </a:p>
              </p:txBody>
            </p: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844C6C57-B1F6-4F97-B940-80D846FB4D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52477" y="3758583"/>
                  <a:ext cx="0" cy="520083"/>
                </a:xfrm>
                <a:prstGeom prst="straightConnector1">
                  <a:avLst/>
                </a:prstGeom>
                <a:ln w="38100">
                  <a:solidFill>
                    <a:srgbClr val="A5002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D8FDF14D-09C3-433D-9833-E93BCECEB7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3758582"/>
                  <a:ext cx="0" cy="520083"/>
                </a:xfrm>
                <a:prstGeom prst="straightConnector1">
                  <a:avLst/>
                </a:prstGeom>
                <a:ln w="38100">
                  <a:solidFill>
                    <a:srgbClr val="A5002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24777AF5-79C4-467C-A992-E36676F0AC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659118" y="3643911"/>
                  <a:ext cx="765791" cy="726861"/>
                </a:xfrm>
                <a:prstGeom prst="straightConnector1">
                  <a:avLst/>
                </a:prstGeom>
                <a:ln w="38100">
                  <a:solidFill>
                    <a:srgbClr val="A5002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5711A943-701C-4E45-92CF-823F71A12B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84233" y="4977228"/>
                  <a:ext cx="656207" cy="1"/>
                </a:xfrm>
                <a:prstGeom prst="straightConnector1">
                  <a:avLst/>
                </a:prstGeom>
                <a:ln w="38100">
                  <a:solidFill>
                    <a:srgbClr val="A5002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FC72A1D-9837-4C9F-B0AC-35A38796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Architecture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8CD2ABE-31BE-4B89-93F5-EF14A2D2F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154436"/>
          </a:xfrm>
        </p:spPr>
        <p:txBody>
          <a:bodyPr/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  <a:r>
              <a:rPr lang="en-US" sz="2000" dirty="0"/>
              <a:t>: custom database to track tenants, user permissions and user activity</a:t>
            </a:r>
          </a:p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sz="2000" dirty="0"/>
              <a:t>: administrative app to create tenants and manage user permissions</a:t>
            </a:r>
          </a:p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sz="2000" dirty="0"/>
              <a:t>: customer-facing SPA used to view and author reports</a:t>
            </a:r>
          </a:p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sz="2000" dirty="0"/>
              <a:t>: custom Web API used by the AppOwnsDataClient application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8723534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Power BI">
  <a:themeElements>
    <a:clrScheme name="Power B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00800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 BI" id="{F3AF7C77-F040-40A8-ACDA-3D46B48B0158}" vid="{D789D3D4-048E-47E1-9F6C-10AE104C7F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ef38329b-e139-4eb4-9d7a-1b84c79a6610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4877</TotalTime>
  <Words>2716</Words>
  <Application>Microsoft Office PowerPoint</Application>
  <PresentationFormat>Custom</PresentationFormat>
  <Paragraphs>454</Paragraphs>
  <Slides>68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9" baseType="lpstr">
      <vt:lpstr>Arial</vt:lpstr>
      <vt:lpstr>Arial Black</vt:lpstr>
      <vt:lpstr>Calibri</vt:lpstr>
      <vt:lpstr>Calibri Light</vt:lpstr>
      <vt:lpstr>Lato</vt:lpstr>
      <vt:lpstr>Lucida Console</vt:lpstr>
      <vt:lpstr>Segoe UI</vt:lpstr>
      <vt:lpstr>Segoe UI Light</vt:lpstr>
      <vt:lpstr>Segoe UI Semibold</vt:lpstr>
      <vt:lpstr>Wingdings</vt:lpstr>
      <vt:lpstr>Power BI</vt:lpstr>
      <vt:lpstr>PowerPoint Presentation</vt:lpstr>
      <vt:lpstr>Agenda</vt:lpstr>
      <vt:lpstr>Customer Tenants in App-Owns-Data Embedding</vt:lpstr>
      <vt:lpstr>Designing a Multi-tenant Environment</vt:lpstr>
      <vt:lpstr>App-Owns-Data Embedding &amp; Authorization</vt:lpstr>
      <vt:lpstr>App-Owns-Data Starter Kit - Value Proposition</vt:lpstr>
      <vt:lpstr>App-Owns-Data Starter Kit on GitHub</vt:lpstr>
      <vt:lpstr>The App-Owns-Data Starter Kit Solution</vt:lpstr>
      <vt:lpstr>Solution Architecture</vt:lpstr>
      <vt:lpstr>Database Schema for AppOwnsDataDB</vt:lpstr>
      <vt:lpstr>AppOwnsDataAdmin</vt:lpstr>
      <vt:lpstr>Creating Customer Tenants</vt:lpstr>
      <vt:lpstr>Sequence of Tenant Provisioning Operations</vt:lpstr>
      <vt:lpstr>Managing User Permissions</vt:lpstr>
      <vt:lpstr>AppOwnsDataClient</vt:lpstr>
      <vt:lpstr>Report Authoring</vt:lpstr>
      <vt:lpstr>Responsive Design</vt:lpstr>
      <vt:lpstr>AppOwnsDataWebApi</vt:lpstr>
      <vt:lpstr>Identity Providers and App-Owns-Data Development</vt:lpstr>
      <vt:lpstr>Using a single service principal</vt:lpstr>
      <vt:lpstr>User Login</vt:lpstr>
      <vt:lpstr>Unassigned users have no access to content</vt:lpstr>
      <vt:lpstr>Embedding Data View Model</vt:lpstr>
      <vt:lpstr>Adding a custom telemetry layer</vt:lpstr>
      <vt:lpstr>Monitoring User Activity</vt:lpstr>
      <vt:lpstr>Monitoring Report Performance</vt:lpstr>
      <vt:lpstr>Agenda</vt:lpstr>
      <vt:lpstr>Setting up your development environment</vt:lpstr>
      <vt:lpstr>Create the Power BI Apps Group in Azure AD</vt:lpstr>
      <vt:lpstr>Configure service principal support in Power BI</vt:lpstr>
      <vt:lpstr>Create the App-Owns-Data Service App </vt:lpstr>
      <vt:lpstr>Add the Azure AD App to Power BI Apps Group</vt:lpstr>
      <vt:lpstr>Create the App-Owns-Data Client App</vt:lpstr>
      <vt:lpstr>Creating a Custom Scope for AppOwnsDataWebApi</vt:lpstr>
      <vt:lpstr>Agenda</vt:lpstr>
      <vt:lpstr>Install the Required Developer Software</vt:lpstr>
      <vt:lpstr>Download the source code</vt:lpstr>
      <vt:lpstr>Open AppOwnsDataStarterKit.sln in Visual Studio</vt:lpstr>
      <vt:lpstr>Update appsettings.json in AppOwnsDataAdmin </vt:lpstr>
      <vt:lpstr>AppOwnsDataShared class library</vt:lpstr>
      <vt:lpstr>Using Code-First to Generate Tables from C# Classes</vt:lpstr>
      <vt:lpstr>Package Manager Console</vt:lpstr>
      <vt:lpstr>Getting Ready to create the database</vt:lpstr>
      <vt:lpstr>Create the AppOwnsDataDB database</vt:lpstr>
      <vt:lpstr>Agenda</vt:lpstr>
      <vt:lpstr>Create New Customer Tenants</vt:lpstr>
      <vt:lpstr>Tenant Details</vt:lpstr>
      <vt:lpstr>Understanding SalesReportTemplate.pbix</vt:lpstr>
      <vt:lpstr>Dataset and Report Design</vt:lpstr>
      <vt:lpstr>Embedding Reports in AppOwnsDataAdmin</vt:lpstr>
      <vt:lpstr>What’s been created in Power BI?</vt:lpstr>
      <vt:lpstr>Agenda</vt:lpstr>
      <vt:lpstr>Update appsettings.json in AppOwnsDataWebApi</vt:lpstr>
      <vt:lpstr>Configure and build AppOwnsDataClient</vt:lpstr>
      <vt:lpstr>Node.js integration</vt:lpstr>
      <vt:lpstr>Building the AppOwnsDataClient Project</vt:lpstr>
      <vt:lpstr>Test AppOwnsDataClient in Visual Studio</vt:lpstr>
      <vt:lpstr>Testing the App-Owns-Data Applications Side by Side</vt:lpstr>
      <vt:lpstr>AppOwnsDataClient User Experience</vt:lpstr>
      <vt:lpstr>Edit reports using AppOwnsDataClient </vt:lpstr>
      <vt:lpstr>Create New Content using AppOwnsDataClient</vt:lpstr>
      <vt:lpstr>Agenda</vt:lpstr>
      <vt:lpstr>Monitor user activity data from ActivityLog table</vt:lpstr>
      <vt:lpstr>AppOwsDataUsageReporting.pbix</vt:lpstr>
      <vt:lpstr>Capturing Report Performance Data</vt:lpstr>
      <vt:lpstr>Monitor Report Performance</vt:lpstr>
      <vt:lpstr>Next Steps</vt:lpstr>
      <vt:lpstr>Summary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</dc:creator>
  <cp:keywords/>
  <dc:description>Template: Ariel Butz; ZUM Communications
Formatting: 
Audience Type:</dc:description>
  <cp:lastModifiedBy>Ted Pattison</cp:lastModifiedBy>
  <cp:revision>196</cp:revision>
  <cp:lastPrinted>2019-05-02T20:11:39Z</cp:lastPrinted>
  <dcterms:created xsi:type="dcterms:W3CDTF">2018-09-21T01:16:59Z</dcterms:created>
  <dcterms:modified xsi:type="dcterms:W3CDTF">2021-05-03T13:03:39Z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074e257c-5848-4582-9a6f-34a182080e71_Enabled">
    <vt:lpwstr>True</vt:lpwstr>
  </property>
  <property fmtid="{D5CDD505-2E9C-101B-9397-08002B2CF9AE}" pid="12" name="MSIP_Label_074e257c-5848-4582-9a6f-34a182080e71_SiteId">
    <vt:lpwstr>72f988bf-86f1-41af-91ab-2d7cd011db47</vt:lpwstr>
  </property>
  <property fmtid="{D5CDD505-2E9C-101B-9397-08002B2CF9AE}" pid="13" name="MSIP_Label_074e257c-5848-4582-9a6f-34a182080e71_Owner">
    <vt:lpwstr>ardutt@microsoft.com</vt:lpwstr>
  </property>
  <property fmtid="{D5CDD505-2E9C-101B-9397-08002B2CF9AE}" pid="14" name="MSIP_Label_074e257c-5848-4582-9a6f-34a182080e71_SetDate">
    <vt:lpwstr>2018-11-05T15:21:43.0442766Z</vt:lpwstr>
  </property>
  <property fmtid="{D5CDD505-2E9C-101B-9397-08002B2CF9AE}" pid="15" name="MSIP_Label_074e257c-5848-4582-9a6f-34a182080e71_Name">
    <vt:lpwstr>Confidential</vt:lpwstr>
  </property>
  <property fmtid="{D5CDD505-2E9C-101B-9397-08002B2CF9AE}" pid="16" name="MSIP_Label_074e257c-5848-4582-9a6f-34a182080e71_Application">
    <vt:lpwstr>Microsoft Azure Information Protection</vt:lpwstr>
  </property>
  <property fmtid="{D5CDD505-2E9C-101B-9397-08002B2CF9AE}" pid="17" name="MSIP_Label_074e257c-5848-4582-9a6f-34a182080e71_Extended_MSFT_Method">
    <vt:lpwstr>Manual</vt:lpwstr>
  </property>
  <property fmtid="{D5CDD505-2E9C-101B-9397-08002B2CF9AE}" pid="18" name="MSIP_Label_1a19d03a-48bc-4359-8038-5b5f6d5847c3_Enabled">
    <vt:lpwstr>True</vt:lpwstr>
  </property>
  <property fmtid="{D5CDD505-2E9C-101B-9397-08002B2CF9AE}" pid="19" name="MSIP_Label_1a19d03a-48bc-4359-8038-5b5f6d5847c3_SiteId">
    <vt:lpwstr>72f988bf-86f1-41af-91ab-2d7cd011db47</vt:lpwstr>
  </property>
  <property fmtid="{D5CDD505-2E9C-101B-9397-08002B2CF9AE}" pid="20" name="MSIP_Label_1a19d03a-48bc-4359-8038-5b5f6d5847c3_SetDate">
    <vt:lpwstr>2018-11-05T15:21:43.0442766Z</vt:lpwstr>
  </property>
  <property fmtid="{D5CDD505-2E9C-101B-9397-08002B2CF9AE}" pid="21" name="MSIP_Label_1a19d03a-48bc-4359-8038-5b5f6d5847c3_Name">
    <vt:lpwstr>Any User (No Protection)</vt:lpwstr>
  </property>
  <property fmtid="{D5CDD505-2E9C-101B-9397-08002B2CF9AE}" pid="22" name="MSIP_Label_1a19d03a-48bc-4359-8038-5b5f6d5847c3_Extended_MSFT_Method">
    <vt:lpwstr>Manual</vt:lpwstr>
  </property>
  <property fmtid="{D5CDD505-2E9C-101B-9397-08002B2CF9AE}" pid="23" name="Sensitivity">
    <vt:lpwstr>Confidential Any User (No Protection)</vt:lpwstr>
  </property>
  <property fmtid="{D5CDD505-2E9C-101B-9397-08002B2CF9AE}" pid="24" name="AuthorIds_UIVersion_47104">
    <vt:lpwstr>18</vt:lpwstr>
  </property>
</Properties>
</file>